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47" r:id="rId2"/>
    <p:sldId id="439" r:id="rId3"/>
    <p:sldId id="481" r:id="rId4"/>
    <p:sldId id="477" r:id="rId5"/>
    <p:sldId id="444" r:id="rId6"/>
    <p:sldId id="445" r:id="rId7"/>
    <p:sldId id="454" r:id="rId8"/>
    <p:sldId id="455" r:id="rId9"/>
    <p:sldId id="456" r:id="rId10"/>
    <p:sldId id="457" r:id="rId11"/>
    <p:sldId id="465" r:id="rId12"/>
    <p:sldId id="474" r:id="rId13"/>
    <p:sldId id="469" r:id="rId14"/>
    <p:sldId id="450" r:id="rId15"/>
    <p:sldId id="458" r:id="rId16"/>
    <p:sldId id="478" r:id="rId17"/>
    <p:sldId id="482" r:id="rId18"/>
    <p:sldId id="466" r:id="rId19"/>
    <p:sldId id="462" r:id="rId20"/>
    <p:sldId id="460" r:id="rId21"/>
    <p:sldId id="468" r:id="rId22"/>
    <p:sldId id="470" r:id="rId23"/>
    <p:sldId id="476" r:id="rId24"/>
    <p:sldId id="473" r:id="rId25"/>
    <p:sldId id="472" r:id="rId26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414A8"/>
    <a:srgbClr val="009900"/>
    <a:srgbClr val="FF0000"/>
    <a:srgbClr val="FF9900"/>
    <a:srgbClr val="00FF00"/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8" autoAdjust="0"/>
    <p:restoredTop sz="83913" autoAdjust="0"/>
  </p:normalViewPr>
  <p:slideViewPr>
    <p:cSldViewPr>
      <p:cViewPr varScale="1">
        <p:scale>
          <a:sx n="76" d="100"/>
          <a:sy n="76" d="100"/>
        </p:scale>
        <p:origin x="-6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61595DA-824D-4892-9003-E9D17CBA5F57}" type="datetimeFigureOut">
              <a:rPr lang="pt-BR"/>
              <a:pPr>
                <a:defRPr/>
              </a:pPr>
              <a:t>23/05/2016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619A2A8-2235-433B-ACE9-4699B3D0ACA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672607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87880F6-97FF-4D90-A9EB-DCC703E28D5C}" type="datetimeFigureOut">
              <a:rPr lang="en-US"/>
              <a:pPr>
                <a:defRPr/>
              </a:pPr>
              <a:t>5/23/2016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CAD101F-01AF-43E6-9BAF-E2BCD228C49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181061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Rx</a:t>
            </a:r>
            <a:r>
              <a:rPr lang="pt-BR" dirty="0" smtClean="0"/>
              <a:t>.mp4</a:t>
            </a:r>
            <a:endParaRPr lang="pt-B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S4splab.mp4</a:t>
            </a:r>
            <a:endParaRPr lang="pt-B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Mapa_leito2.mp4</a:t>
            </a:r>
            <a:endParaRPr lang="pt-B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Alta_ps</a:t>
            </a:r>
            <a:r>
              <a:rPr lang="pt-BR" dirty="0" smtClean="0"/>
              <a:t>.mp4</a:t>
            </a:r>
            <a:endParaRPr lang="pt-BR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dirty="0" err="1" smtClean="0"/>
              <a:t>Cross</a:t>
            </a:r>
            <a:r>
              <a:rPr lang="pt-BR" baseline="0" dirty="0" smtClean="0"/>
              <a:t> – central de regulação de oferta de serviços de saúde</a:t>
            </a:r>
            <a:endParaRPr lang="pt-BR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Dados de homologação</a:t>
            </a:r>
          </a:p>
          <a:p>
            <a:r>
              <a:rPr lang="pt-BR" dirty="0" smtClean="0"/>
              <a:t>Perfil administrador</a:t>
            </a:r>
          </a:p>
          <a:p>
            <a:r>
              <a:rPr lang="pt-BR" dirty="0" smtClean="0"/>
              <a:t>Mais</a:t>
            </a:r>
            <a:r>
              <a:rPr lang="pt-BR" baseline="0" dirty="0" smtClean="0"/>
              <a:t> de 1600 aplicações</a:t>
            </a:r>
          </a:p>
          <a:p>
            <a:r>
              <a:rPr lang="pt-BR" baseline="0" dirty="0" smtClean="0"/>
              <a:t>Barras de ferramentas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Dados de homologação</a:t>
            </a:r>
          </a:p>
          <a:p>
            <a:r>
              <a:rPr lang="pt-BR" dirty="0" smtClean="0"/>
              <a:t>Perfil administrador</a:t>
            </a:r>
          </a:p>
          <a:p>
            <a:r>
              <a:rPr lang="pt-BR" dirty="0" smtClean="0"/>
              <a:t>Mais</a:t>
            </a:r>
            <a:r>
              <a:rPr lang="pt-BR" baseline="0" dirty="0" smtClean="0"/>
              <a:t> de 1600 aplicações</a:t>
            </a:r>
          </a:p>
          <a:p>
            <a:r>
              <a:rPr lang="pt-BR" baseline="0" dirty="0" smtClean="0"/>
              <a:t>Barras de ferramentas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Cadastro3.mp4</a:t>
            </a:r>
          </a:p>
          <a:p>
            <a:endParaRPr lang="pt-B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Prescr_enf2.mp4</a:t>
            </a:r>
          </a:p>
          <a:p>
            <a:endParaRPr lang="pt-B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Prescr_ps_med2.mp4</a:t>
            </a:r>
            <a:endParaRPr lang="pt-B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DE82E-B5DE-4DBE-AC1D-28B5CF20F55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392688215"/>
      </p:ext>
    </p:extLst>
  </p:cSld>
  <p:clrMapOvr>
    <a:masterClrMapping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CEF50-062A-428C-9766-13D93FBADBF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062993969"/>
      </p:ext>
    </p:extLst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7089F-53CD-420B-BA19-FAFA86EFC8F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789686674"/>
      </p:ext>
    </p:extLst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8B5BB-2CB1-493F-97F2-064FECC8E49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3537141407"/>
      </p:ext>
    </p:extLst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21320-4F1F-4520-9C8C-B861F643F72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596033645"/>
      </p:ext>
    </p:extLst>
  </p:cSld>
  <p:clrMapOvr>
    <a:masterClrMapping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0F1A9-D254-4A00-8B13-541149A9737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108897344"/>
      </p:ext>
    </p:extLst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3A7FD-4D5E-4B5F-9027-48C2DCEF962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706218183"/>
      </p:ext>
    </p:extLst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CB52B-2C51-4DE6-9C7E-6C5842A9F4B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1010194990"/>
      </p:ext>
    </p:extLst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A759E-15C5-42F5-9712-AD703035E4D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256492133"/>
      </p:ext>
    </p:extLst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8E312-B78A-4FDF-AC23-E2C391F39B4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908690799"/>
      </p:ext>
    </p:extLst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13F6D-9634-49D5-B2FF-F2CEA1CCB31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2589432318"/>
      </p:ext>
    </p:extLst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shade val="30000"/>
                <a:satMod val="115000"/>
                <a:alpha val="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 dirty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0DA2B6F-B33B-4DA7-92B4-1AEC62BCD58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Bar dir="vert"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RX_5\RX_5.mp4" TargetMode="Externa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S4SPLAB\S4SPLAB.mp4" TargetMode="Externa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alerta_ps_5\alerta_ps_5.mp4" TargetMode="Externa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alta_ps_5\alta_ps_5.mp4" TargetMode="Externa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interna_5\interna_5.mp4" TargetMode="Externa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conf_horario_dispensa\conf_horario_dispensa.mp4" TargetMode="Externa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alta_in_5\alta_in_5.mp4" TargetMode="Externa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Faturamento%20AIH_5\Faturamento%20AIH_5.mp4" TargetMode="Externa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orte.s4.sp.gov.br/wik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cadastro_5\cadastro_5.mp4" TargetMode="Externa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acolhimento_ps_5\acolhimento_ps_5.mp4" TargetMode="Externa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S4SP\Apresenta&#231;&#245;es\prescr_ps_med_5\prescr_ps_med_5.mp4" TargetMode="Externa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4S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6" name="RX_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332656"/>
            <a:ext cx="9170282" cy="65253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6" name="S4SPLAB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365195"/>
            <a:ext cx="9144000" cy="6492805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canned-image-0.jpg"/>
          <p:cNvPicPr>
            <a:picLocks noChangeAspect="1"/>
          </p:cNvPicPr>
          <p:nvPr/>
        </p:nvPicPr>
        <p:blipFill>
          <a:blip r:embed="rId3" cstate="print"/>
          <a:srcRect r="40426" b="60128"/>
          <a:stretch>
            <a:fillRect/>
          </a:stretch>
        </p:blipFill>
        <p:spPr>
          <a:xfrm>
            <a:off x="179512" y="620688"/>
            <a:ext cx="4876336" cy="4615103"/>
          </a:xfrm>
          <a:prstGeom prst="rect">
            <a:avLst/>
          </a:prstGeom>
        </p:spPr>
      </p:pic>
      <p:pic>
        <p:nvPicPr>
          <p:cNvPr id="5" name="Imagem 4" descr="help_tel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6096" y="3872144"/>
            <a:ext cx="6300192" cy="2725208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7" name="Imagem 6" descr="tube_barcod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55848" y="521296"/>
            <a:ext cx="3384376" cy="3384376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32656"/>
            <a:ext cx="9370165" cy="5515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5" name="alerta_ps_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332656"/>
            <a:ext cx="9144000" cy="65253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7A759E-15C5-42F5-9712-AD703035E4D5}" type="slidenum">
              <a:rPr lang="pt-BR" smtClean="0"/>
              <a:pPr>
                <a:defRPr/>
              </a:pPr>
              <a:t>15</a:t>
            </a:fld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6" name="alta_ps_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332656"/>
            <a:ext cx="9144000" cy="65253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3648075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76672"/>
            <a:ext cx="6762750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6" y="404664"/>
            <a:ext cx="62579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1628800"/>
            <a:ext cx="627697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3140968"/>
            <a:ext cx="62484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1720" y="4941168"/>
            <a:ext cx="12096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8863792" cy="546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706" y="620688"/>
            <a:ext cx="888379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20688"/>
            <a:ext cx="10150198" cy="4744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1052736"/>
            <a:ext cx="8124090" cy="4969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Conector reto 7"/>
          <p:cNvCxnSpPr/>
          <p:nvPr/>
        </p:nvCxnSpPr>
        <p:spPr>
          <a:xfrm flipV="1">
            <a:off x="755576" y="1052736"/>
            <a:ext cx="1512168" cy="2880320"/>
          </a:xfrm>
          <a:prstGeom prst="line">
            <a:avLst/>
          </a:prstGeom>
          <a:ln w="127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/>
          <p:cNvCxnSpPr/>
          <p:nvPr/>
        </p:nvCxnSpPr>
        <p:spPr>
          <a:xfrm flipV="1">
            <a:off x="755576" y="2636912"/>
            <a:ext cx="1512168" cy="1296144"/>
          </a:xfrm>
          <a:prstGeom prst="line">
            <a:avLst/>
          </a:prstGeom>
          <a:ln w="127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755576" y="3933056"/>
            <a:ext cx="1512168" cy="2016224"/>
          </a:xfrm>
          <a:prstGeom prst="line">
            <a:avLst/>
          </a:prstGeom>
          <a:ln w="127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>
            <a:off x="755576" y="3933056"/>
            <a:ext cx="1512168" cy="864096"/>
          </a:xfrm>
          <a:prstGeom prst="line">
            <a:avLst/>
          </a:prstGeom>
          <a:ln w="12700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-27384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7A759E-15C5-42F5-9712-AD703035E4D5}" type="slidenum">
              <a:rPr lang="pt-BR" smtClean="0"/>
              <a:pPr>
                <a:defRPr/>
              </a:pPr>
              <a:t>18</a:t>
            </a:fld>
            <a:endParaRPr lang="pt-B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153" y="260648"/>
            <a:ext cx="8534351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8579" y="476672"/>
            <a:ext cx="8537957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762004"/>
            <a:ext cx="9937104" cy="54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6" name="interna_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1" y="332656"/>
            <a:ext cx="9144001" cy="65253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/>
          <p:cNvSpPr/>
          <p:nvPr/>
        </p:nvSpPr>
        <p:spPr>
          <a:xfrm>
            <a:off x="1619672" y="692696"/>
            <a:ext cx="5904656" cy="5112568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pt-BR" b="1" u="none" dirty="0" smtClean="0">
              <a:solidFill>
                <a:schemeClr val="tx1"/>
              </a:solidFill>
            </a:endParaRPr>
          </a:p>
          <a:p>
            <a:pPr algn="ctr"/>
            <a:r>
              <a:rPr lang="pt-BR" sz="2400" b="1" u="none" dirty="0" smtClean="0">
                <a:solidFill>
                  <a:schemeClr val="tx1"/>
                </a:solidFill>
              </a:rPr>
              <a:t>S4SP</a:t>
            </a:r>
          </a:p>
        </p:txBody>
      </p:sp>
      <p:sp>
        <p:nvSpPr>
          <p:cNvPr id="10" name="Elipse 9"/>
          <p:cNvSpPr/>
          <p:nvPr/>
        </p:nvSpPr>
        <p:spPr>
          <a:xfrm>
            <a:off x="2051720" y="4437112"/>
            <a:ext cx="1429143" cy="1224136"/>
          </a:xfrm>
          <a:prstGeom prst="ellipse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  <a:prstDash val="dashDot"/>
          </a:ln>
          <a:scene3d>
            <a:camera prst="orthographicFront"/>
            <a:lightRig rig="chilly" dir="t"/>
          </a:scene3d>
          <a:sp3d>
            <a:bevelT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u="none" dirty="0" smtClean="0">
                <a:solidFill>
                  <a:schemeClr val="bg1"/>
                </a:solidFill>
              </a:rPr>
              <a:t>GSNET</a:t>
            </a:r>
          </a:p>
        </p:txBody>
      </p:sp>
      <p:sp>
        <p:nvSpPr>
          <p:cNvPr id="13" name="Raio 12"/>
          <p:cNvSpPr/>
          <p:nvPr/>
        </p:nvSpPr>
        <p:spPr>
          <a:xfrm rot="3780354">
            <a:off x="3216515" y="3648111"/>
            <a:ext cx="548376" cy="1330532"/>
          </a:xfrm>
          <a:prstGeom prst="lightningBol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</a:ln>
          <a:scene3d>
            <a:camera prst="orthographicFront"/>
            <a:lightRig rig="chilly" dir="t"/>
          </a:scene3d>
          <a:sp3d>
            <a:bevelT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pt-BR" b="1" u="none" dirty="0" smtClean="0">
              <a:solidFill>
                <a:schemeClr val="tx1"/>
              </a:solidFill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5652120" y="4365104"/>
            <a:ext cx="1584176" cy="1296144"/>
          </a:xfrm>
          <a:prstGeom prst="ellipse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  <a:prstDash val="dashDot"/>
          </a:ln>
          <a:scene3d>
            <a:camera prst="orthographicFront"/>
            <a:lightRig rig="chilly" dir="t"/>
          </a:scene3d>
          <a:sp3d>
            <a:bevelT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u="none" dirty="0" smtClean="0">
                <a:solidFill>
                  <a:schemeClr val="bg1"/>
                </a:solidFill>
              </a:rPr>
              <a:t>Outros</a:t>
            </a:r>
          </a:p>
          <a:p>
            <a:pPr algn="ctr"/>
            <a:r>
              <a:rPr lang="pt-BR" sz="1000" b="1" u="none" dirty="0" smtClean="0">
                <a:solidFill>
                  <a:schemeClr val="bg1"/>
                </a:solidFill>
              </a:rPr>
              <a:t>(</a:t>
            </a:r>
            <a:r>
              <a:rPr lang="pt-BR" sz="1000" b="1" u="none" dirty="0" err="1" smtClean="0">
                <a:solidFill>
                  <a:schemeClr val="bg1"/>
                </a:solidFill>
              </a:rPr>
              <a:t>SIGH-Far</a:t>
            </a:r>
            <a:r>
              <a:rPr lang="pt-BR" sz="1000" b="1" u="none" dirty="0" smtClean="0">
                <a:solidFill>
                  <a:schemeClr val="bg1"/>
                </a:solidFill>
              </a:rPr>
              <a:t>, CNS, NIH, </a:t>
            </a:r>
            <a:r>
              <a:rPr lang="pt-BR" sz="1000" b="1" u="none" dirty="0" err="1" smtClean="0">
                <a:solidFill>
                  <a:schemeClr val="bg1"/>
                </a:solidFill>
              </a:rPr>
              <a:t>etc</a:t>
            </a:r>
            <a:r>
              <a:rPr lang="pt-BR" sz="1000" b="1" u="none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4" name="Raio 13"/>
          <p:cNvSpPr/>
          <p:nvPr/>
        </p:nvSpPr>
        <p:spPr>
          <a:xfrm rot="20925743">
            <a:off x="5388968" y="3699974"/>
            <a:ext cx="558434" cy="1093541"/>
          </a:xfrm>
          <a:prstGeom prst="lightningBol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</a:ln>
          <a:scene3d>
            <a:camera prst="orthographicFront"/>
            <a:lightRig rig="chilly" dir="t"/>
          </a:scene3d>
          <a:sp3d>
            <a:bevelT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pt-BR" b="1" u="none" dirty="0" smtClean="0">
              <a:solidFill>
                <a:schemeClr val="tx1"/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3264839" y="1628800"/>
            <a:ext cx="2592288" cy="2664296"/>
          </a:xfrm>
          <a:prstGeom prst="ellipse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  <a:prstDash val="dashDot"/>
          </a:ln>
          <a:scene3d>
            <a:camera prst="orthographicFront"/>
            <a:lightRig rig="chilly" dir="t"/>
          </a:scene3d>
          <a:sp3d>
            <a:bevelT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BR" b="1" u="none" dirty="0" smtClean="0">
                <a:solidFill>
                  <a:schemeClr val="bg1"/>
                </a:solidFill>
              </a:rPr>
              <a:t>SI³</a:t>
            </a:r>
          </a:p>
        </p:txBody>
      </p:sp>
      <p:sp>
        <p:nvSpPr>
          <p:cNvPr id="9" name="Elipse 8"/>
          <p:cNvSpPr/>
          <p:nvPr/>
        </p:nvSpPr>
        <p:spPr>
          <a:xfrm>
            <a:off x="5364088" y="1916832"/>
            <a:ext cx="1440160" cy="1368152"/>
          </a:xfrm>
          <a:prstGeom prst="ellipse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  <a:prstDash val="dashDot"/>
          </a:ln>
          <a:scene3d>
            <a:camera prst="orthographicFront"/>
            <a:lightRig rig="chilly" dir="t"/>
          </a:scene3d>
          <a:sp3d>
            <a:bevelT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u="none" dirty="0" smtClean="0">
                <a:solidFill>
                  <a:schemeClr val="bg1"/>
                </a:solidFill>
              </a:rPr>
              <a:t>CROSS</a:t>
            </a:r>
          </a:p>
        </p:txBody>
      </p:sp>
      <p:sp>
        <p:nvSpPr>
          <p:cNvPr id="8" name="Elipse 7"/>
          <p:cNvSpPr/>
          <p:nvPr/>
        </p:nvSpPr>
        <p:spPr>
          <a:xfrm>
            <a:off x="2483768" y="1484784"/>
            <a:ext cx="1357135" cy="1368152"/>
          </a:xfrm>
          <a:prstGeom prst="ellipse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  <a:prstDash val="dashDot"/>
          </a:ln>
          <a:scene3d>
            <a:camera prst="orthographicFront"/>
            <a:lightRig rig="chilly" dir="t"/>
          </a:scene3d>
          <a:sp3d>
            <a:bevelT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u="none" dirty="0" err="1" smtClean="0">
                <a:solidFill>
                  <a:schemeClr val="bg1"/>
                </a:solidFill>
              </a:rPr>
              <a:t>SIGH-Lab</a:t>
            </a:r>
            <a:endParaRPr lang="pt-BR" b="1" u="none" dirty="0" smtClean="0">
              <a:solidFill>
                <a:schemeClr val="bg1"/>
              </a:solidFill>
            </a:endParaRPr>
          </a:p>
        </p:txBody>
      </p:sp>
      <p:sp>
        <p:nvSpPr>
          <p:cNvPr id="20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pt-BR" u="none" dirty="0" smtClean="0"/>
          </a:p>
        </p:txBody>
      </p:sp>
      <p:sp>
        <p:nvSpPr>
          <p:cNvPr id="205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u="none" smtClean="0"/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O que é o S4SP?</a:t>
            </a:r>
          </a:p>
        </p:txBody>
      </p:sp>
      <p:sp>
        <p:nvSpPr>
          <p:cNvPr id="7" name="Elipse 6"/>
          <p:cNvSpPr/>
          <p:nvPr/>
        </p:nvSpPr>
        <p:spPr>
          <a:xfrm>
            <a:off x="3995936" y="2996952"/>
            <a:ext cx="1152128" cy="1152128"/>
          </a:xfrm>
          <a:prstGeom prst="ellipse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  <a:prstDash val="dashDot"/>
          </a:ln>
          <a:scene3d>
            <a:camera prst="orthographicFront"/>
            <a:lightRig rig="chilly" dir="t"/>
          </a:scene3d>
          <a:sp3d>
            <a:bevelT/>
            <a:bevelB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u="none" dirty="0" smtClean="0">
                <a:solidFill>
                  <a:schemeClr val="bg1"/>
                </a:solidFill>
              </a:rPr>
              <a:t>FAT</a:t>
            </a:r>
          </a:p>
          <a:p>
            <a:pPr algn="ctr"/>
            <a:r>
              <a:rPr lang="pt-BR" sz="1200" b="1" u="none" dirty="0" smtClean="0">
                <a:solidFill>
                  <a:schemeClr val="bg1"/>
                </a:solidFill>
              </a:rPr>
              <a:t>(SALUX)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 animBg="1"/>
      <p:bldP spid="13" grpId="0" animBg="1"/>
      <p:bldP spid="12" grpId="0" animBg="1"/>
      <p:bldP spid="14" grpId="0" animBg="1"/>
      <p:bldP spid="6" grpId="0" animBg="1"/>
      <p:bldP spid="9" grpId="0" animBg="1"/>
      <p:bldP spid="8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369" y="476672"/>
            <a:ext cx="9466259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3" y="958466"/>
            <a:ext cx="9289033" cy="521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7" name="conf_horario_dispensa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332656"/>
            <a:ext cx="9144000" cy="65253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6" name="alta_in_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1" y="332656"/>
            <a:ext cx="9164219" cy="65253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7" name="Faturamento AIH_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332656"/>
            <a:ext cx="9144000" cy="65253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369" y="332656"/>
            <a:ext cx="9148369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6081"/>
            <a:ext cx="9144000" cy="603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ângulo 3"/>
          <p:cNvSpPr/>
          <p:nvPr/>
        </p:nvSpPr>
        <p:spPr>
          <a:xfrm>
            <a:off x="0" y="0"/>
            <a:ext cx="9144000" cy="369888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pt-BR" u="none" dirty="0">
                <a:latin typeface="Adobe Hebrew"/>
                <a:ea typeface="Adobe Hebrew"/>
                <a:cs typeface="Adobe Hebrew"/>
              </a:rPr>
              <a:t>Indicadores no S4SP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5508104" y="6237312"/>
            <a:ext cx="3245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http://indicadores.s4.sp.gov.br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2656"/>
            <a:ext cx="914400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hlinkClick r:id="rId3"/>
          </p:cNvPr>
          <p:cNvSpPr txBox="1">
            <a:spLocks noChangeArrowheads="1"/>
          </p:cNvSpPr>
          <p:nvPr/>
        </p:nvSpPr>
        <p:spPr bwMode="auto">
          <a:xfrm>
            <a:off x="1475656" y="908720"/>
            <a:ext cx="6408712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4000" u="none" dirty="0" err="1"/>
              <a:t>Wiki</a:t>
            </a:r>
            <a:r>
              <a:rPr lang="pt-BR" sz="4000" u="none" dirty="0"/>
              <a:t> S4SP</a:t>
            </a:r>
          </a:p>
          <a:p>
            <a:pPr algn="ctr"/>
            <a:endParaRPr lang="pt-BR" sz="4000" u="none" dirty="0"/>
          </a:p>
          <a:p>
            <a:pPr algn="ctr"/>
            <a:r>
              <a:rPr lang="pt-BR" sz="2800" u="none" dirty="0">
                <a:solidFill>
                  <a:srgbClr val="C00000"/>
                </a:solidFill>
              </a:rPr>
              <a:t>http</a:t>
            </a:r>
            <a:r>
              <a:rPr lang="pt-BR" sz="2800" u="none" dirty="0" smtClean="0">
                <a:solidFill>
                  <a:srgbClr val="C00000"/>
                </a:solidFill>
              </a:rPr>
              <a:t>://www.suporte.s4.sp.gov.br/wiki</a:t>
            </a:r>
            <a:r>
              <a:rPr lang="pt-BR" sz="2800" u="none" dirty="0">
                <a:solidFill>
                  <a:srgbClr val="C00000"/>
                </a:solidFill>
              </a:rPr>
              <a:t>/</a:t>
            </a:r>
          </a:p>
          <a:p>
            <a:pPr algn="ctr"/>
            <a:endParaRPr lang="pt-BR" sz="2000" u="none" dirty="0">
              <a:solidFill>
                <a:srgbClr val="0070C0"/>
              </a:solidFill>
            </a:endParaRPr>
          </a:p>
          <a:p>
            <a:pPr algn="ctr"/>
            <a:endParaRPr lang="pt-BR" sz="2000" u="none" dirty="0">
              <a:solidFill>
                <a:srgbClr val="0070C0"/>
              </a:solidFill>
            </a:endParaRPr>
          </a:p>
          <a:p>
            <a:pPr algn="ctr"/>
            <a:endParaRPr lang="pt-BR" sz="2000" u="none" dirty="0">
              <a:solidFill>
                <a:srgbClr val="0070C0"/>
              </a:solidFill>
            </a:endParaRPr>
          </a:p>
          <a:p>
            <a:pPr algn="ctr"/>
            <a:endParaRPr lang="pt-BR" sz="2000" u="none" dirty="0">
              <a:solidFill>
                <a:srgbClr val="0070C0"/>
              </a:solidFill>
            </a:endParaRPr>
          </a:p>
          <a:p>
            <a:pPr algn="ctr"/>
            <a:endParaRPr lang="pt-BR" sz="4000" u="none" dirty="0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9144000" cy="369888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pt-BR" b="1" u="none" dirty="0">
                <a:latin typeface="Adobe Hebrew"/>
                <a:ea typeface="Adobe Hebrew"/>
                <a:cs typeface="Adobe Hebrew"/>
              </a:rPr>
              <a:t>Nosso Conhecimento</a:t>
            </a:r>
          </a:p>
        </p:txBody>
      </p:sp>
      <p:sp>
        <p:nvSpPr>
          <p:cNvPr id="4" name="Retângulo 3"/>
          <p:cNvSpPr/>
          <p:nvPr/>
        </p:nvSpPr>
        <p:spPr>
          <a:xfrm>
            <a:off x="3829" y="3429000"/>
            <a:ext cx="9144000" cy="369888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algn="ctr">
              <a:defRPr/>
            </a:pPr>
            <a:r>
              <a:rPr lang="pt-BR" b="1" u="none" dirty="0" smtClean="0">
                <a:latin typeface="Adobe Hebrew"/>
                <a:ea typeface="Adobe Hebrew"/>
                <a:cs typeface="Adobe Hebrew"/>
              </a:rPr>
              <a:t>Agradecimentos</a:t>
            </a:r>
            <a:endParaRPr lang="pt-BR" b="1" u="none" dirty="0">
              <a:latin typeface="Adobe Hebrew"/>
              <a:ea typeface="Adobe Hebrew"/>
              <a:cs typeface="Adobe Hebrew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699792" y="4388911"/>
            <a:ext cx="436529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Adair Lino (Escritório de Projetos)</a:t>
            </a:r>
          </a:p>
          <a:p>
            <a:endParaRPr lang="pt-BR" dirty="0" smtClean="0"/>
          </a:p>
          <a:p>
            <a:r>
              <a:rPr lang="pt-BR" dirty="0" err="1" smtClean="0"/>
              <a:t>Cicero</a:t>
            </a:r>
            <a:r>
              <a:rPr lang="pt-BR" dirty="0" smtClean="0"/>
              <a:t>  Araújo  (</a:t>
            </a:r>
            <a:r>
              <a:rPr lang="pt-BR" dirty="0" err="1" smtClean="0"/>
              <a:t>SIGH-Lab</a:t>
            </a:r>
            <a:r>
              <a:rPr lang="pt-BR" dirty="0" smtClean="0"/>
              <a:t>)</a:t>
            </a:r>
          </a:p>
          <a:p>
            <a:endParaRPr lang="pt-BR" dirty="0" smtClean="0"/>
          </a:p>
          <a:p>
            <a:r>
              <a:rPr lang="pt-BR" dirty="0" smtClean="0"/>
              <a:t>Gilberto Carmo (Desenvolvimento – SSI)</a:t>
            </a:r>
          </a:p>
          <a:p>
            <a:endParaRPr lang="pt-BR" dirty="0" smtClean="0"/>
          </a:p>
          <a:p>
            <a:r>
              <a:rPr lang="pt-BR" dirty="0" smtClean="0"/>
              <a:t>Luiz Brandão (Desenvolvimento – SSI)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619672" y="980728"/>
            <a:ext cx="6552728" cy="5400600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BR" sz="2400" b="1" u="none" dirty="0" smtClean="0">
                <a:solidFill>
                  <a:schemeClr val="tx1"/>
                </a:solidFill>
              </a:rPr>
              <a:t>S4SP</a:t>
            </a:r>
          </a:p>
          <a:p>
            <a:pPr algn="ctr"/>
            <a:endParaRPr lang="pt-BR" sz="2400" b="1" u="none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t-BR" sz="2000" u="none" dirty="0" smtClean="0">
                <a:solidFill>
                  <a:schemeClr val="tx1"/>
                </a:solidFill>
              </a:rPr>
              <a:t>+/- 1600 aplicações</a:t>
            </a:r>
          </a:p>
          <a:p>
            <a:pPr>
              <a:buFont typeface="Wingdings" pitchFamily="2" charset="2"/>
              <a:buChar char="ü"/>
            </a:pPr>
            <a:endParaRPr lang="pt-BR" sz="2000" u="none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t-BR" sz="2000" u="none" dirty="0" smtClean="0">
                <a:solidFill>
                  <a:schemeClr val="tx1"/>
                </a:solidFill>
              </a:rPr>
              <a:t>Compreende a atuação dos profissionais</a:t>
            </a:r>
          </a:p>
          <a:p>
            <a:pPr>
              <a:buFont typeface="Wingdings" pitchFamily="2" charset="2"/>
              <a:buChar char="ü"/>
            </a:pPr>
            <a:endParaRPr lang="pt-BR" sz="2000" u="none" dirty="0" smtClean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pt-BR" sz="2000" u="none" dirty="0" smtClean="0">
                <a:solidFill>
                  <a:schemeClr val="tx1"/>
                </a:solidFill>
              </a:rPr>
              <a:t>Assistenciais</a:t>
            </a:r>
          </a:p>
          <a:p>
            <a:pPr lvl="1">
              <a:buFont typeface="Wingdings" pitchFamily="2" charset="2"/>
              <a:buChar char="ü"/>
            </a:pPr>
            <a:endParaRPr lang="pt-BR" sz="2000" u="none" dirty="0" smtClean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pt-BR" sz="2000" u="none" dirty="0" smtClean="0">
                <a:solidFill>
                  <a:schemeClr val="tx1"/>
                </a:solidFill>
              </a:rPr>
              <a:t>Administrativos</a:t>
            </a:r>
          </a:p>
          <a:p>
            <a:pPr>
              <a:buFont typeface="Wingdings" pitchFamily="2" charset="2"/>
              <a:buChar char="ü"/>
            </a:pPr>
            <a:endParaRPr lang="pt-BR" sz="2000" u="none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t-BR" sz="2000" u="none" dirty="0" smtClean="0">
                <a:solidFill>
                  <a:schemeClr val="tx1"/>
                </a:solidFill>
              </a:rPr>
              <a:t>Módulo de Exportação de Dados</a:t>
            </a:r>
          </a:p>
          <a:p>
            <a:pPr>
              <a:buFont typeface="Wingdings" pitchFamily="2" charset="2"/>
              <a:buChar char="ü"/>
            </a:pPr>
            <a:endParaRPr lang="pt-BR" sz="2000" u="none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t-BR" sz="2000" u="none" dirty="0" smtClean="0">
                <a:solidFill>
                  <a:schemeClr val="tx1"/>
                </a:solidFill>
              </a:rPr>
              <a:t>Indicadores Personalizados</a:t>
            </a:r>
          </a:p>
          <a:p>
            <a:pPr>
              <a:buFont typeface="Wingdings" pitchFamily="2" charset="2"/>
              <a:buChar char="ü"/>
            </a:pPr>
            <a:endParaRPr lang="pt-BR" sz="2000" u="none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t-BR" sz="2000" u="none" dirty="0" smtClean="0">
                <a:solidFill>
                  <a:schemeClr val="tx1"/>
                </a:solidFill>
              </a:rPr>
              <a:t>Painéis de Senha e Alerta</a:t>
            </a:r>
          </a:p>
          <a:p>
            <a:pPr>
              <a:buFont typeface="Wingdings" pitchFamily="2" charset="2"/>
              <a:buChar char="ü"/>
            </a:pPr>
            <a:endParaRPr lang="pt-BR" sz="2000" u="none" dirty="0" smtClean="0">
              <a:solidFill>
                <a:schemeClr val="tx1"/>
              </a:solidFill>
            </a:endParaRPr>
          </a:p>
          <a:p>
            <a:pPr algn="ctr"/>
            <a:endParaRPr lang="pt-BR" sz="2400" b="1" u="none" dirty="0" smtClean="0">
              <a:solidFill>
                <a:schemeClr val="tx1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O que é o S4SP?</a:t>
            </a:r>
          </a:p>
        </p:txBody>
      </p:sp>
      <p:pic>
        <p:nvPicPr>
          <p:cNvPr id="7" name="Imagem 6" descr="business_us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504056"/>
            <a:ext cx="1056681" cy="1124744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705" y="260648"/>
            <a:ext cx="9279855" cy="4992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548680"/>
            <a:ext cx="9793088" cy="552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sp>
        <p:nvSpPr>
          <p:cNvPr id="9" name="Retângulo 8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O que é o S4SP?</a:t>
            </a:r>
          </a:p>
        </p:txBody>
      </p:sp>
      <p:pic>
        <p:nvPicPr>
          <p:cNvPr id="7" name="Imagem 6" descr="business_use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28384" y="44624"/>
            <a:ext cx="1056681" cy="1124744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4664"/>
            <a:ext cx="4104456" cy="2597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4536504" cy="258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109301"/>
            <a:ext cx="4104456" cy="265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6406" y="405093"/>
            <a:ext cx="4509610" cy="265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5" name="Imagem 4" descr="nurse-ic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51912" y="260648"/>
            <a:ext cx="792088" cy="792088"/>
          </a:xfrm>
          <a:prstGeom prst="rect">
            <a:avLst/>
          </a:prstGeom>
        </p:spPr>
      </p:pic>
      <p:pic>
        <p:nvPicPr>
          <p:cNvPr id="12" name="Imagem 11" descr="pharmacis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316416" y="2780928"/>
            <a:ext cx="827584" cy="827584"/>
          </a:xfrm>
          <a:prstGeom prst="rect">
            <a:avLst/>
          </a:prstGeom>
        </p:spPr>
      </p:pic>
      <p:pic>
        <p:nvPicPr>
          <p:cNvPr id="16" name="Imagem 15" descr="receptionist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806806" y="117061"/>
            <a:ext cx="864096" cy="864096"/>
          </a:xfrm>
          <a:prstGeom prst="rect">
            <a:avLst/>
          </a:prstGeom>
        </p:spPr>
      </p:pic>
      <p:pic>
        <p:nvPicPr>
          <p:cNvPr id="13" name="Imagem 12" descr="fa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956376" y="5904087"/>
            <a:ext cx="1004561" cy="783083"/>
          </a:xfrm>
          <a:prstGeom prst="rect">
            <a:avLst/>
          </a:prstGeom>
        </p:spPr>
      </p:pic>
      <p:pic>
        <p:nvPicPr>
          <p:cNvPr id="14" name="Imagem 13" descr="accountant-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305666" y="5827576"/>
            <a:ext cx="936104" cy="936104"/>
          </a:xfrm>
          <a:prstGeom prst="rect">
            <a:avLst/>
          </a:prstGeom>
        </p:spPr>
      </p:pic>
      <p:pic>
        <p:nvPicPr>
          <p:cNvPr id="15" name="Imagem 14" descr="microscopio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794727" y="5899584"/>
            <a:ext cx="792088" cy="792088"/>
          </a:xfrm>
          <a:prstGeom prst="rect">
            <a:avLst/>
          </a:prstGeom>
        </p:spPr>
      </p:pic>
      <p:pic>
        <p:nvPicPr>
          <p:cNvPr id="17" name="Imagem 16" descr="enfermeiro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301422" y="5857072"/>
            <a:ext cx="877112" cy="877112"/>
          </a:xfrm>
          <a:prstGeom prst="rect">
            <a:avLst/>
          </a:prstGeom>
        </p:spPr>
      </p:pic>
      <p:pic>
        <p:nvPicPr>
          <p:cNvPr id="18" name="Imagem 17" descr="business_user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79512" y="5845324"/>
            <a:ext cx="900608" cy="900608"/>
          </a:xfrm>
          <a:prstGeom prst="rect">
            <a:avLst/>
          </a:prstGeom>
        </p:spPr>
      </p:pic>
      <p:pic>
        <p:nvPicPr>
          <p:cNvPr id="19" name="Imagem 18" descr="img_rx1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893141" y="5921104"/>
            <a:ext cx="697918" cy="749048"/>
          </a:xfrm>
          <a:prstGeom prst="rect">
            <a:avLst/>
          </a:prstGeom>
        </p:spPr>
      </p:pic>
      <p:pic>
        <p:nvPicPr>
          <p:cNvPr id="9" name="Imagem 8" descr="doctor1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779912" y="2852936"/>
            <a:ext cx="812726" cy="734026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7A759E-15C5-42F5-9712-AD703035E4D5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8108863" cy="537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64355" y="692696"/>
            <a:ext cx="8972341" cy="533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6" name="cadastro_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" y="332656"/>
            <a:ext cx="9144000" cy="65253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5" name="acolhimento_ps_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" y="332656"/>
            <a:ext cx="9144000" cy="65253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gradFill>
            <a:gsLst>
              <a:gs pos="0">
                <a:schemeClr val="accent1">
                  <a:shade val="30000"/>
                  <a:satMod val="115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 eaLnBrk="1" hangingPunct="1"/>
            <a:r>
              <a:rPr lang="pt-BR" u="none" dirty="0" smtClean="0">
                <a:latin typeface="Adobe Hebrew"/>
                <a:ea typeface="Adobe Hebrew"/>
                <a:cs typeface="Adobe Hebrew"/>
              </a:rPr>
              <a:t>S4SP</a:t>
            </a:r>
          </a:p>
        </p:txBody>
      </p:sp>
      <p:pic>
        <p:nvPicPr>
          <p:cNvPr id="8" name="prescr_ps_med_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332656"/>
            <a:ext cx="9144000" cy="6525344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</a:spPr>
      <a:bodyPr rtlCol="0" anchor="t"/>
      <a:lstStyle>
        <a:defPPr algn="ctr">
          <a:defRPr b="1" u="none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25455</TotalTime>
  <Words>165</Words>
  <Application>Microsoft Office PowerPoint</Application>
  <PresentationFormat>Apresentação na tela (4:3)</PresentationFormat>
  <Paragraphs>83</Paragraphs>
  <Slides>25</Slides>
  <Notes>25</Notes>
  <HiddenSlides>0</HiddenSlides>
  <MMClips>11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Design padrão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Admin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Comunidades Virtuais</dc:title>
  <dc:creator>Nathanael</dc:creator>
  <cp:lastModifiedBy>mgarcez</cp:lastModifiedBy>
  <cp:revision>1130</cp:revision>
  <dcterms:created xsi:type="dcterms:W3CDTF">2011-03-14T19:28:09Z</dcterms:created>
  <dcterms:modified xsi:type="dcterms:W3CDTF">2016-05-23T12:46:52Z</dcterms:modified>
</cp:coreProperties>
</file>