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61" r:id="rId2"/>
    <p:sldId id="264" r:id="rId3"/>
    <p:sldId id="258" r:id="rId4"/>
    <p:sldId id="263" r:id="rId5"/>
    <p:sldId id="268" r:id="rId6"/>
    <p:sldId id="266" r:id="rId7"/>
    <p:sldId id="265" r:id="rId8"/>
    <p:sldId id="270" r:id="rId9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9" autoAdjust="0"/>
    <p:restoredTop sz="94023" autoAdjust="0"/>
  </p:normalViewPr>
  <p:slideViewPr>
    <p:cSldViewPr>
      <p:cViewPr varScale="1">
        <p:scale>
          <a:sx n="102" d="100"/>
          <a:sy n="102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FE6FE7-24A7-4736-B4C9-89E3EB429D9B}" type="doc">
      <dgm:prSet loTypeId="urn:microsoft.com/office/officeart/2005/8/layout/chevron1" loCatId="process" qsTypeId="urn:microsoft.com/office/officeart/2005/8/quickstyle/simple2" qsCatId="simple" csTypeId="urn:microsoft.com/office/officeart/2005/8/colors/colorful1" csCatId="colorful" phldr="1"/>
      <dgm:spPr/>
    </dgm:pt>
    <dgm:pt modelId="{0CB3AD3D-323D-4495-8FD3-52F4FABB8486}">
      <dgm:prSet phldrT="[Texto]"/>
      <dgm:spPr>
        <a:solidFill>
          <a:srgbClr val="FF0000"/>
        </a:solidFill>
      </dgm:spPr>
      <dgm:t>
        <a:bodyPr/>
        <a:lstStyle/>
        <a:p>
          <a:r>
            <a:rPr lang="pt-B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Indicação Cirúrgica</a:t>
          </a:r>
          <a:endParaRPr lang="pt-BR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C7E7964-BE16-4E81-8510-578C6F24E499}" type="parTrans" cxnId="{FD4A7669-3C93-4249-B773-FD5918606465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5A81C25-7F68-482F-854E-2BE8BCE1AD97}" type="sibTrans" cxnId="{FD4A7669-3C93-4249-B773-FD5918606465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4B49DEC-0C13-453C-B6BE-C79F9F0BF020}">
      <dgm:prSet phldrT="[Texto]"/>
      <dgm:spPr>
        <a:solidFill>
          <a:srgbClr val="FF0000"/>
        </a:solidFill>
      </dgm:spPr>
      <dgm:t>
        <a:bodyPr/>
        <a:lstStyle/>
        <a:p>
          <a:r>
            <a:rPr lang="pt-B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Em Avaliação do Cirurgião</a:t>
          </a:r>
          <a:endParaRPr lang="pt-BR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62C2E4A-B87D-4D00-B110-8DE6C31F2629}" type="parTrans" cxnId="{31899B21-E876-4680-B7FB-7DBD140CDA56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FF7AFCC-045C-44B5-BD8B-43E9257A1FB2}" type="sibTrans" cxnId="{31899B21-E876-4680-B7FB-7DBD140CDA56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B176EF3-CCB3-4079-A34B-C2572AA5FFED}">
      <dgm:prSet phldrT="[Texto]"/>
      <dgm:spPr>
        <a:solidFill>
          <a:srgbClr val="FF0000"/>
        </a:solidFill>
      </dgm:spPr>
      <dgm:t>
        <a:bodyPr/>
        <a:lstStyle/>
        <a:p>
          <a:r>
            <a:rPr lang="pt-B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Convocado para Internação</a:t>
          </a:r>
          <a:endParaRPr lang="pt-BR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7A7493B-DD1C-4BFF-B63C-2FDDE7B9A145}" type="parTrans" cxnId="{8C0C77E5-1805-4AA7-AFFF-7E64328536B2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CED52F9-B4D3-43A2-907E-3B47A6AA17BE}" type="sibTrans" cxnId="{8C0C77E5-1805-4AA7-AFFF-7E64328536B2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9FA5D57-E45C-4EC8-8A0E-F01A6A1C8329}" type="pres">
      <dgm:prSet presAssocID="{CBFE6FE7-24A7-4736-B4C9-89E3EB429D9B}" presName="Name0" presStyleCnt="0">
        <dgm:presLayoutVars>
          <dgm:dir/>
          <dgm:animLvl val="lvl"/>
          <dgm:resizeHandles val="exact"/>
        </dgm:presLayoutVars>
      </dgm:prSet>
      <dgm:spPr/>
    </dgm:pt>
    <dgm:pt modelId="{5B24DDAA-CF88-40EF-90B1-E8EB8A561B2E}" type="pres">
      <dgm:prSet presAssocID="{0CB3AD3D-323D-4495-8FD3-52F4FABB8486}" presName="parTxOnly" presStyleLbl="node1" presStyleIdx="0" presStyleCnt="3" custLinFactNeighborX="-821" custLinFactNeighborY="-71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B82274-D067-4F7D-9D99-9415C24A94E1}" type="pres">
      <dgm:prSet presAssocID="{95A81C25-7F68-482F-854E-2BE8BCE1AD97}" presName="parTxOnlySpace" presStyleCnt="0"/>
      <dgm:spPr/>
    </dgm:pt>
    <dgm:pt modelId="{1765687C-0853-471F-89A8-E84089C8C9C6}" type="pres">
      <dgm:prSet presAssocID="{04B49DEC-0C13-453C-B6BE-C79F9F0BF02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AD248D-B448-44C4-9571-DA886B1BB687}" type="pres">
      <dgm:prSet presAssocID="{0FF7AFCC-045C-44B5-BD8B-43E9257A1FB2}" presName="parTxOnlySpace" presStyleCnt="0"/>
      <dgm:spPr/>
    </dgm:pt>
    <dgm:pt modelId="{320B1C41-6026-4CA2-842C-2B2C25C20041}" type="pres">
      <dgm:prSet presAssocID="{4B176EF3-CCB3-4079-A34B-C2572AA5FFE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853AB74-E785-4080-9CA5-E0F2D9A06417}" type="presOf" srcId="{4B176EF3-CCB3-4079-A34B-C2572AA5FFED}" destId="{320B1C41-6026-4CA2-842C-2B2C25C20041}" srcOrd="0" destOrd="0" presId="urn:microsoft.com/office/officeart/2005/8/layout/chevron1"/>
    <dgm:cxn modelId="{A6D5863C-3B91-4B14-894A-B299E392DE83}" type="presOf" srcId="{0CB3AD3D-323D-4495-8FD3-52F4FABB8486}" destId="{5B24DDAA-CF88-40EF-90B1-E8EB8A561B2E}" srcOrd="0" destOrd="0" presId="urn:microsoft.com/office/officeart/2005/8/layout/chevron1"/>
    <dgm:cxn modelId="{8C0C77E5-1805-4AA7-AFFF-7E64328536B2}" srcId="{CBFE6FE7-24A7-4736-B4C9-89E3EB429D9B}" destId="{4B176EF3-CCB3-4079-A34B-C2572AA5FFED}" srcOrd="2" destOrd="0" parTransId="{37A7493B-DD1C-4BFF-B63C-2FDDE7B9A145}" sibTransId="{5CED52F9-B4D3-43A2-907E-3B47A6AA17BE}"/>
    <dgm:cxn modelId="{36729158-0559-4EC2-95D2-993EBDD4FF03}" type="presOf" srcId="{CBFE6FE7-24A7-4736-B4C9-89E3EB429D9B}" destId="{59FA5D57-E45C-4EC8-8A0E-F01A6A1C8329}" srcOrd="0" destOrd="0" presId="urn:microsoft.com/office/officeart/2005/8/layout/chevron1"/>
    <dgm:cxn modelId="{31899B21-E876-4680-B7FB-7DBD140CDA56}" srcId="{CBFE6FE7-24A7-4736-B4C9-89E3EB429D9B}" destId="{04B49DEC-0C13-453C-B6BE-C79F9F0BF020}" srcOrd="1" destOrd="0" parTransId="{562C2E4A-B87D-4D00-B110-8DE6C31F2629}" sibTransId="{0FF7AFCC-045C-44B5-BD8B-43E9257A1FB2}"/>
    <dgm:cxn modelId="{DB77B60C-CE13-4B97-84A0-6CA8C79A7B50}" type="presOf" srcId="{04B49DEC-0C13-453C-B6BE-C79F9F0BF020}" destId="{1765687C-0853-471F-89A8-E84089C8C9C6}" srcOrd="0" destOrd="0" presId="urn:microsoft.com/office/officeart/2005/8/layout/chevron1"/>
    <dgm:cxn modelId="{FD4A7669-3C93-4249-B773-FD5918606465}" srcId="{CBFE6FE7-24A7-4736-B4C9-89E3EB429D9B}" destId="{0CB3AD3D-323D-4495-8FD3-52F4FABB8486}" srcOrd="0" destOrd="0" parTransId="{3C7E7964-BE16-4E81-8510-578C6F24E499}" sibTransId="{95A81C25-7F68-482F-854E-2BE8BCE1AD97}"/>
    <dgm:cxn modelId="{33DFE096-5879-4DC4-895D-8AC26BB4511A}" type="presParOf" srcId="{59FA5D57-E45C-4EC8-8A0E-F01A6A1C8329}" destId="{5B24DDAA-CF88-40EF-90B1-E8EB8A561B2E}" srcOrd="0" destOrd="0" presId="urn:microsoft.com/office/officeart/2005/8/layout/chevron1"/>
    <dgm:cxn modelId="{4DAEF7D7-7568-45EE-A611-B9F977C99FF5}" type="presParOf" srcId="{59FA5D57-E45C-4EC8-8A0E-F01A6A1C8329}" destId="{6DB82274-D067-4F7D-9D99-9415C24A94E1}" srcOrd="1" destOrd="0" presId="urn:microsoft.com/office/officeart/2005/8/layout/chevron1"/>
    <dgm:cxn modelId="{56D6439E-E1C0-4529-98B7-EB7324BDCF0E}" type="presParOf" srcId="{59FA5D57-E45C-4EC8-8A0E-F01A6A1C8329}" destId="{1765687C-0853-471F-89A8-E84089C8C9C6}" srcOrd="2" destOrd="0" presId="urn:microsoft.com/office/officeart/2005/8/layout/chevron1"/>
    <dgm:cxn modelId="{4BA32B8F-3157-4BAF-A23D-FAD5B79FFD5A}" type="presParOf" srcId="{59FA5D57-E45C-4EC8-8A0E-F01A6A1C8329}" destId="{52AD248D-B448-44C4-9571-DA886B1BB687}" srcOrd="3" destOrd="0" presId="urn:microsoft.com/office/officeart/2005/8/layout/chevron1"/>
    <dgm:cxn modelId="{824A934B-B94B-45DE-8F8E-066E0A0E014B}" type="presParOf" srcId="{59FA5D57-E45C-4EC8-8A0E-F01A6A1C8329}" destId="{320B1C41-6026-4CA2-842C-2B2C25C20041}" srcOrd="4" destOrd="0" presId="urn:microsoft.com/office/officeart/2005/8/layout/chevr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BD5EFD-1B90-4268-8BB0-1BED7FAD6511}" type="doc">
      <dgm:prSet loTypeId="urn:microsoft.com/office/officeart/2005/8/layout/chevron1" loCatId="process" qsTypeId="urn:microsoft.com/office/officeart/2005/8/quickstyle/simple2" qsCatId="simple" csTypeId="urn:microsoft.com/office/officeart/2005/8/colors/colorful1" csCatId="colorful" phldr="1"/>
      <dgm:spPr/>
    </dgm:pt>
    <dgm:pt modelId="{76B87E2A-4A29-4F9D-B598-C473225BE34A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Liberado para pré Programação</a:t>
          </a:r>
          <a:endParaRPr lang="pt-BR" sz="24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FDCF3D8C-3CD7-4DC3-9CC0-23F7A46C182D}" type="parTrans" cxnId="{E5B6061F-F5D4-43B0-9391-222452FCDF9A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B3F263A-AAD9-49E2-8684-6EDB3772A34D}" type="sibTrans" cxnId="{E5B6061F-F5D4-43B0-9391-222452FCDF9A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DC017930-933A-4714-B872-3AAAEE7CB845}">
      <dgm:prSet phldrT="[Texto]"/>
      <dgm:spPr>
        <a:solidFill>
          <a:srgbClr val="FF0000"/>
        </a:solidFill>
      </dgm:spPr>
      <dgm:t>
        <a:bodyPr/>
        <a:lstStyle/>
        <a:p>
          <a:r>
            <a:rPr lang="pt-B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Cirurgia Programada </a:t>
          </a:r>
          <a:endParaRPr lang="pt-BR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03B0EA3-C1C9-489B-AC83-D9BDEE3330FA}" type="parTrans" cxnId="{BF76370A-CC2A-432A-AD7E-4C17B435CFE8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214FD7D5-2514-45DE-B210-5E2F210C2629}" type="sibTrans" cxnId="{BF76370A-CC2A-432A-AD7E-4C17B435CFE8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25A23CA1-3763-4EFB-B28B-E82306806B54}">
      <dgm:prSet phldrT="[Texto]"/>
      <dgm:spPr>
        <a:solidFill>
          <a:srgbClr val="FF0000"/>
        </a:solidFill>
      </dgm:spPr>
      <dgm:t>
        <a:bodyPr/>
        <a:lstStyle/>
        <a:p>
          <a:r>
            <a:rPr lang="pt-BR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Cirurgia Confirmada</a:t>
          </a:r>
          <a:endParaRPr lang="pt-BR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857DFF9F-E725-4C2F-B2C3-FD0571791AF6}" type="parTrans" cxnId="{5676FBBE-E183-4918-AAFF-CFDE666D3C48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BEF48A79-C46E-4690-9A02-857C172ADE5A}" type="sibTrans" cxnId="{5676FBBE-E183-4918-AAFF-CFDE666D3C48}">
      <dgm:prSet/>
      <dgm:spPr/>
      <dgm:t>
        <a:bodyPr/>
        <a:lstStyle/>
        <a:p>
          <a:endParaRPr lang="pt-BR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9B70027-4D02-491E-AD13-8FD5AC741BC8}" type="pres">
      <dgm:prSet presAssocID="{B3BD5EFD-1B90-4268-8BB0-1BED7FAD6511}" presName="Name0" presStyleCnt="0">
        <dgm:presLayoutVars>
          <dgm:dir/>
          <dgm:animLvl val="lvl"/>
          <dgm:resizeHandles val="exact"/>
        </dgm:presLayoutVars>
      </dgm:prSet>
      <dgm:spPr/>
    </dgm:pt>
    <dgm:pt modelId="{459D9E4E-7785-4F0C-A7E6-1C65B091BC18}" type="pres">
      <dgm:prSet presAssocID="{76B87E2A-4A29-4F9D-B598-C473225BE34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8B012C-BA9B-483A-8178-68E35C30DB3C}" type="pres">
      <dgm:prSet presAssocID="{6B3F263A-AAD9-49E2-8684-6EDB3772A34D}" presName="parTxOnlySpace" presStyleCnt="0"/>
      <dgm:spPr/>
    </dgm:pt>
    <dgm:pt modelId="{28CD430C-0055-4287-AF91-8FE17D9FCBB5}" type="pres">
      <dgm:prSet presAssocID="{DC017930-933A-4714-B872-3AAAEE7CB845}" presName="parTxOnly" presStyleLbl="node1" presStyleIdx="1" presStyleCnt="3" custLinFactNeighborY="76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1BC1698-27C0-4059-85C0-4BC6CB2A43A0}" type="pres">
      <dgm:prSet presAssocID="{214FD7D5-2514-45DE-B210-5E2F210C2629}" presName="parTxOnlySpace" presStyleCnt="0"/>
      <dgm:spPr/>
    </dgm:pt>
    <dgm:pt modelId="{4DEC373E-695D-4511-819C-2435204ADD3D}" type="pres">
      <dgm:prSet presAssocID="{25A23CA1-3763-4EFB-B28B-E82306806B54}" presName="parTxOnly" presStyleLbl="node1" presStyleIdx="2" presStyleCnt="3" custLinFactNeighborX="-26448" custLinFactNeighborY="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C7282D3-DFE8-4586-9085-4B15311AEE90}" type="presOf" srcId="{DC017930-933A-4714-B872-3AAAEE7CB845}" destId="{28CD430C-0055-4287-AF91-8FE17D9FCBB5}" srcOrd="0" destOrd="0" presId="urn:microsoft.com/office/officeart/2005/8/layout/chevron1"/>
    <dgm:cxn modelId="{BF76370A-CC2A-432A-AD7E-4C17B435CFE8}" srcId="{B3BD5EFD-1B90-4268-8BB0-1BED7FAD6511}" destId="{DC017930-933A-4714-B872-3AAAEE7CB845}" srcOrd="1" destOrd="0" parTransId="{E03B0EA3-C1C9-489B-AC83-D9BDEE3330FA}" sibTransId="{214FD7D5-2514-45DE-B210-5E2F210C2629}"/>
    <dgm:cxn modelId="{5676FBBE-E183-4918-AAFF-CFDE666D3C48}" srcId="{B3BD5EFD-1B90-4268-8BB0-1BED7FAD6511}" destId="{25A23CA1-3763-4EFB-B28B-E82306806B54}" srcOrd="2" destOrd="0" parTransId="{857DFF9F-E725-4C2F-B2C3-FD0571791AF6}" sibTransId="{BEF48A79-C46E-4690-9A02-857C172ADE5A}"/>
    <dgm:cxn modelId="{E5B6061F-F5D4-43B0-9391-222452FCDF9A}" srcId="{B3BD5EFD-1B90-4268-8BB0-1BED7FAD6511}" destId="{76B87E2A-4A29-4F9D-B598-C473225BE34A}" srcOrd="0" destOrd="0" parTransId="{FDCF3D8C-3CD7-4DC3-9CC0-23F7A46C182D}" sibTransId="{6B3F263A-AAD9-49E2-8684-6EDB3772A34D}"/>
    <dgm:cxn modelId="{0A7DD532-CE7A-471C-8F2C-DD6EB78AD623}" type="presOf" srcId="{25A23CA1-3763-4EFB-B28B-E82306806B54}" destId="{4DEC373E-695D-4511-819C-2435204ADD3D}" srcOrd="0" destOrd="0" presId="urn:microsoft.com/office/officeart/2005/8/layout/chevron1"/>
    <dgm:cxn modelId="{793C13DF-3C9A-450F-AF93-7134AD7D48B8}" type="presOf" srcId="{76B87E2A-4A29-4F9D-B598-C473225BE34A}" destId="{459D9E4E-7785-4F0C-A7E6-1C65B091BC18}" srcOrd="0" destOrd="0" presId="urn:microsoft.com/office/officeart/2005/8/layout/chevron1"/>
    <dgm:cxn modelId="{F9B83BF9-1291-454D-8E89-6822C64015F1}" type="presOf" srcId="{B3BD5EFD-1B90-4268-8BB0-1BED7FAD6511}" destId="{E9B70027-4D02-491E-AD13-8FD5AC741BC8}" srcOrd="0" destOrd="0" presId="urn:microsoft.com/office/officeart/2005/8/layout/chevron1"/>
    <dgm:cxn modelId="{7592097E-07D9-4E0F-B739-296908D66221}" type="presParOf" srcId="{E9B70027-4D02-491E-AD13-8FD5AC741BC8}" destId="{459D9E4E-7785-4F0C-A7E6-1C65B091BC18}" srcOrd="0" destOrd="0" presId="urn:microsoft.com/office/officeart/2005/8/layout/chevron1"/>
    <dgm:cxn modelId="{C388B40B-C537-44F9-AC20-711A0AB54CEA}" type="presParOf" srcId="{E9B70027-4D02-491E-AD13-8FD5AC741BC8}" destId="{168B012C-BA9B-483A-8178-68E35C30DB3C}" srcOrd="1" destOrd="0" presId="urn:microsoft.com/office/officeart/2005/8/layout/chevron1"/>
    <dgm:cxn modelId="{62DACECA-3482-4CF4-870D-15F2848E200C}" type="presParOf" srcId="{E9B70027-4D02-491E-AD13-8FD5AC741BC8}" destId="{28CD430C-0055-4287-AF91-8FE17D9FCBB5}" srcOrd="2" destOrd="0" presId="urn:microsoft.com/office/officeart/2005/8/layout/chevron1"/>
    <dgm:cxn modelId="{046FCA68-1B68-4A0D-8061-BDD22FFD2B67}" type="presParOf" srcId="{E9B70027-4D02-491E-AD13-8FD5AC741BC8}" destId="{81BC1698-27C0-4059-85C0-4BC6CB2A43A0}" srcOrd="3" destOrd="0" presId="urn:microsoft.com/office/officeart/2005/8/layout/chevron1"/>
    <dgm:cxn modelId="{470BB8BF-E141-4D6E-A33C-63DF7787EDE9}" type="presParOf" srcId="{E9B70027-4D02-491E-AD13-8FD5AC741BC8}" destId="{4DEC373E-695D-4511-819C-2435204ADD3D}" srcOrd="4" destOrd="0" presId="urn:microsoft.com/office/officeart/2005/8/layout/chevr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0BE78F-34CD-49F9-A967-7D173C31F638}" type="doc">
      <dgm:prSet loTypeId="urn:microsoft.com/office/officeart/2005/8/layout/chevron1" loCatId="process" qsTypeId="urn:microsoft.com/office/officeart/2005/8/quickstyle/simple2" qsCatId="simple" csTypeId="urn:microsoft.com/office/officeart/2005/8/colors/colorful1" csCatId="colorful" phldr="1"/>
      <dgm:spPr/>
    </dgm:pt>
    <dgm:pt modelId="{FE15D1B1-761C-4A5F-A410-34541D06E6F3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Cirurgia cancelada</a:t>
          </a:r>
          <a:endParaRPr lang="pt-BR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377A2B0-2C19-434B-8DB4-684E614989AD}" type="parTrans" cxnId="{F6D1ED5D-DB35-4F90-B9E1-5DECCA944CAD}">
      <dgm:prSet/>
      <dgm:spPr/>
      <dgm:t>
        <a:bodyPr/>
        <a:lstStyle/>
        <a:p>
          <a:endParaRPr lang="pt-BR" sz="28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D914EE9-29E4-46F1-9B40-7632800E5DEB}" type="sibTrans" cxnId="{F6D1ED5D-DB35-4F90-B9E1-5DECCA944CAD}">
      <dgm:prSet/>
      <dgm:spPr/>
      <dgm:t>
        <a:bodyPr/>
        <a:lstStyle/>
        <a:p>
          <a:endParaRPr lang="pt-BR" sz="28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D579C76-C751-429F-B07B-53F3F5E5D628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Cirurgia suspensa </a:t>
          </a:r>
          <a:endParaRPr lang="pt-BR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9B24DAC-C4DA-4608-A029-5D212BD109A5}" type="parTrans" cxnId="{13A89D64-FD1B-45FC-B175-4BEC1F38A9CA}">
      <dgm:prSet/>
      <dgm:spPr/>
      <dgm:t>
        <a:bodyPr/>
        <a:lstStyle/>
        <a:p>
          <a:endParaRPr lang="pt-BR" sz="28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B2EFB7B0-A520-4767-B8CB-8AB603016C59}" type="sibTrans" cxnId="{13A89D64-FD1B-45FC-B175-4BEC1F38A9CA}">
      <dgm:prSet/>
      <dgm:spPr/>
      <dgm:t>
        <a:bodyPr/>
        <a:lstStyle/>
        <a:p>
          <a:endParaRPr lang="pt-BR" sz="28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B6E55FB0-A240-431E-8E33-0BB8D9369E27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Operado no Hospital</a:t>
          </a:r>
          <a:endParaRPr lang="pt-BR" sz="2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1A08204D-668B-4BF9-9052-FB80AF590F84}" type="parTrans" cxnId="{ED45991A-F1FB-4DAA-A115-0F3C2F321448}">
      <dgm:prSet/>
      <dgm:spPr/>
      <dgm:t>
        <a:bodyPr/>
        <a:lstStyle/>
        <a:p>
          <a:endParaRPr lang="pt-BR" sz="28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D1C75F0-8224-4F30-9B59-046E0471344E}" type="sibTrans" cxnId="{ED45991A-F1FB-4DAA-A115-0F3C2F321448}">
      <dgm:prSet/>
      <dgm:spPr/>
      <dgm:t>
        <a:bodyPr/>
        <a:lstStyle/>
        <a:p>
          <a:endParaRPr lang="pt-BR" sz="28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DA7127E-EBB8-4089-8DBD-940F179B444C}" type="pres">
      <dgm:prSet presAssocID="{310BE78F-34CD-49F9-A967-7D173C31F638}" presName="Name0" presStyleCnt="0">
        <dgm:presLayoutVars>
          <dgm:dir/>
          <dgm:animLvl val="lvl"/>
          <dgm:resizeHandles val="exact"/>
        </dgm:presLayoutVars>
      </dgm:prSet>
      <dgm:spPr/>
    </dgm:pt>
    <dgm:pt modelId="{A31C1127-EA35-4E3F-BC19-40771B9E50C4}" type="pres">
      <dgm:prSet presAssocID="{FE15D1B1-761C-4A5F-A410-34541D06E6F3}" presName="parTxOnly" presStyleLbl="node1" presStyleIdx="0" presStyleCnt="3" custLinFactX="83306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12E1A3-3B39-4D19-B8EB-967D15EBD98A}" type="pres">
      <dgm:prSet presAssocID="{CD914EE9-29E4-46F1-9B40-7632800E5DEB}" presName="parTxOnlySpace" presStyleCnt="0"/>
      <dgm:spPr/>
    </dgm:pt>
    <dgm:pt modelId="{3772524E-482F-4AB1-B4B2-22EBD088D6CE}" type="pres">
      <dgm:prSet presAssocID="{AD579C76-C751-429F-B07B-53F3F5E5D628}" presName="parTxOnly" presStyleLbl="node1" presStyleIdx="1" presStyleCnt="3" custLinFactX="-89659" custLinFactNeighborX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76A32F-C84A-42C6-84BC-9EDEE32CCEBC}" type="pres">
      <dgm:prSet presAssocID="{B2EFB7B0-A520-4767-B8CB-8AB603016C59}" presName="parTxOnlySpace" presStyleCnt="0"/>
      <dgm:spPr/>
    </dgm:pt>
    <dgm:pt modelId="{E226464F-7521-4AD5-B0B6-A5218D0D917E}" type="pres">
      <dgm:prSet presAssocID="{B6E55FB0-A240-431E-8E33-0BB8D9369E2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F128B3A-38A8-4E47-9065-00965373E7AB}" type="presOf" srcId="{FE15D1B1-761C-4A5F-A410-34541D06E6F3}" destId="{A31C1127-EA35-4E3F-BC19-40771B9E50C4}" srcOrd="0" destOrd="0" presId="urn:microsoft.com/office/officeart/2005/8/layout/chevron1"/>
    <dgm:cxn modelId="{ED45991A-F1FB-4DAA-A115-0F3C2F321448}" srcId="{310BE78F-34CD-49F9-A967-7D173C31F638}" destId="{B6E55FB0-A240-431E-8E33-0BB8D9369E27}" srcOrd="2" destOrd="0" parTransId="{1A08204D-668B-4BF9-9052-FB80AF590F84}" sibTransId="{9D1C75F0-8224-4F30-9B59-046E0471344E}"/>
    <dgm:cxn modelId="{DB04D460-AB94-4574-ABC2-9EAC15B250B2}" type="presOf" srcId="{B6E55FB0-A240-431E-8E33-0BB8D9369E27}" destId="{E226464F-7521-4AD5-B0B6-A5218D0D917E}" srcOrd="0" destOrd="0" presId="urn:microsoft.com/office/officeart/2005/8/layout/chevron1"/>
    <dgm:cxn modelId="{F6D1ED5D-DB35-4F90-B9E1-5DECCA944CAD}" srcId="{310BE78F-34CD-49F9-A967-7D173C31F638}" destId="{FE15D1B1-761C-4A5F-A410-34541D06E6F3}" srcOrd="0" destOrd="0" parTransId="{0377A2B0-2C19-434B-8DB4-684E614989AD}" sibTransId="{CD914EE9-29E4-46F1-9B40-7632800E5DEB}"/>
    <dgm:cxn modelId="{8D781FE8-7419-4C81-BCD9-1DFB2426FEA6}" type="presOf" srcId="{310BE78F-34CD-49F9-A967-7D173C31F638}" destId="{6DA7127E-EBB8-4089-8DBD-940F179B444C}" srcOrd="0" destOrd="0" presId="urn:microsoft.com/office/officeart/2005/8/layout/chevron1"/>
    <dgm:cxn modelId="{1A42B4A1-0EE2-4AD9-806A-34890B9D1FDF}" type="presOf" srcId="{AD579C76-C751-429F-B07B-53F3F5E5D628}" destId="{3772524E-482F-4AB1-B4B2-22EBD088D6CE}" srcOrd="0" destOrd="0" presId="urn:microsoft.com/office/officeart/2005/8/layout/chevron1"/>
    <dgm:cxn modelId="{13A89D64-FD1B-45FC-B175-4BEC1F38A9CA}" srcId="{310BE78F-34CD-49F9-A967-7D173C31F638}" destId="{AD579C76-C751-429F-B07B-53F3F5E5D628}" srcOrd="1" destOrd="0" parTransId="{39B24DAC-C4DA-4608-A029-5D212BD109A5}" sibTransId="{B2EFB7B0-A520-4767-B8CB-8AB603016C59}"/>
    <dgm:cxn modelId="{7EFF0A0D-A2DF-44E7-B706-F871CBB84C43}" type="presParOf" srcId="{6DA7127E-EBB8-4089-8DBD-940F179B444C}" destId="{A31C1127-EA35-4E3F-BC19-40771B9E50C4}" srcOrd="0" destOrd="0" presId="urn:microsoft.com/office/officeart/2005/8/layout/chevron1"/>
    <dgm:cxn modelId="{319F5A55-1306-4FA0-9718-31F76B010F12}" type="presParOf" srcId="{6DA7127E-EBB8-4089-8DBD-940F179B444C}" destId="{5512E1A3-3B39-4D19-B8EB-967D15EBD98A}" srcOrd="1" destOrd="0" presId="urn:microsoft.com/office/officeart/2005/8/layout/chevron1"/>
    <dgm:cxn modelId="{77C19F23-DE8D-4A9C-816A-A8FAF91E1D8E}" type="presParOf" srcId="{6DA7127E-EBB8-4089-8DBD-940F179B444C}" destId="{3772524E-482F-4AB1-B4B2-22EBD088D6CE}" srcOrd="2" destOrd="0" presId="urn:microsoft.com/office/officeart/2005/8/layout/chevron1"/>
    <dgm:cxn modelId="{6CA96440-BAFA-4CF5-813D-4D54A4B2F839}" type="presParOf" srcId="{6DA7127E-EBB8-4089-8DBD-940F179B444C}" destId="{6E76A32F-C84A-42C6-84BC-9EDEE32CCEBC}" srcOrd="3" destOrd="0" presId="urn:microsoft.com/office/officeart/2005/8/layout/chevron1"/>
    <dgm:cxn modelId="{AE0962D6-5F27-4F22-83C7-FF611FA12F0B}" type="presParOf" srcId="{6DA7127E-EBB8-4089-8DBD-940F179B444C}" destId="{E226464F-7521-4AD5-B0B6-A5218D0D917E}" srcOrd="4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1C31B-9D96-42FF-B47F-C8826A4B8147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97DBC-4921-4458-B2B3-1A973F4C23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6D5E9C-2F72-4F21-A798-83877DF95E90}" type="datetimeFigureOut">
              <a:rPr lang="pt-BR" smtClean="0"/>
              <a:pPr/>
              <a:t>24/11/2017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52AAB-06BC-44F1-AD32-DED16C43FC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Fila e Programação Cirúrgica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Macro Processos de Cirurgias 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45345" y="1600200"/>
            <a:ext cx="8358246" cy="5043510"/>
          </a:xfrm>
        </p:spPr>
        <p:txBody>
          <a:bodyPr>
            <a:normAutofit lnSpcReduction="10000"/>
          </a:bodyPr>
          <a:lstStyle/>
          <a:p>
            <a:r>
              <a:rPr lang="pt-BR" sz="2400" b="1" dirty="0" smtClean="0"/>
              <a:t>Estabelecer um critério para organização dos Pacientes que aguardam por uma determinada cirurgia;</a:t>
            </a:r>
          </a:p>
          <a:p>
            <a:endParaRPr lang="pt-BR" sz="2400" b="1" dirty="0" smtClean="0"/>
          </a:p>
          <a:p>
            <a:r>
              <a:rPr lang="pt-BR" sz="2400" b="1" dirty="0" smtClean="0"/>
              <a:t>Organizar conforme a necessidade </a:t>
            </a:r>
            <a:r>
              <a:rPr lang="pt-BR" sz="2400" b="1" dirty="0" smtClean="0"/>
              <a:t>alem de </a:t>
            </a:r>
            <a:r>
              <a:rPr lang="pt-BR" sz="2400" b="1" dirty="0" smtClean="0"/>
              <a:t>estabelecer regras para priorização de acordo com o caso cirúrgico;</a:t>
            </a:r>
          </a:p>
          <a:p>
            <a:pPr>
              <a:buNone/>
            </a:pPr>
            <a:endParaRPr lang="pt-BR" sz="2400" b="1" dirty="0" smtClean="0"/>
          </a:p>
          <a:p>
            <a:r>
              <a:rPr lang="pt-BR" sz="2400" b="1" dirty="0" smtClean="0"/>
              <a:t>Dar transparência ao processo de espera por uma cirurgia; </a:t>
            </a:r>
          </a:p>
          <a:p>
            <a:endParaRPr lang="pt-BR" sz="2400" b="1" dirty="0" smtClean="0"/>
          </a:p>
          <a:p>
            <a:r>
              <a:rPr lang="pt-BR" sz="2400" b="1" dirty="0" smtClean="0"/>
              <a:t>Possibilitar controle dos processos cirúrgicos e </a:t>
            </a:r>
            <a:r>
              <a:rPr lang="pt-BR" sz="2400" b="1" dirty="0" smtClean="0"/>
              <a:t>otimizar </a:t>
            </a:r>
            <a:r>
              <a:rPr lang="pt-BR" sz="2400" b="1" dirty="0" smtClean="0"/>
              <a:t>o tempo de cirurgias e ocupação de salas;</a:t>
            </a:r>
          </a:p>
          <a:p>
            <a:pPr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pt-BR" b="1" dirty="0" smtClean="0"/>
              <a:t>Processo da Fila cirúrgica  </a:t>
            </a:r>
            <a:endParaRPr lang="pt-BR" b="1" dirty="0"/>
          </a:p>
        </p:txBody>
      </p:sp>
      <p:sp>
        <p:nvSpPr>
          <p:cNvPr id="44" name="Fluxograma: Terminação 43"/>
          <p:cNvSpPr/>
          <p:nvPr/>
        </p:nvSpPr>
        <p:spPr>
          <a:xfrm>
            <a:off x="180000" y="1714488"/>
            <a:ext cx="1620000" cy="720000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INICIO DO ATENDIMENTO AMBULATORIAL</a:t>
            </a:r>
          </a:p>
        </p:txBody>
      </p:sp>
      <p:sp>
        <p:nvSpPr>
          <p:cNvPr id="45" name="Fluxograma: Processo 44"/>
          <p:cNvSpPr/>
          <p:nvPr/>
        </p:nvSpPr>
        <p:spPr>
          <a:xfrm>
            <a:off x="2357422" y="1714488"/>
            <a:ext cx="1620000" cy="720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Fila Cirúrgica 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7" name="Fluxograma: Processo 46"/>
          <p:cNvSpPr/>
          <p:nvPr/>
        </p:nvSpPr>
        <p:spPr>
          <a:xfrm>
            <a:off x="4572000" y="5786454"/>
            <a:ext cx="1620000" cy="720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Programação cirúrgica 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0" name="Conector reto 49"/>
          <p:cNvCxnSpPr>
            <a:stCxn id="44" idx="3"/>
            <a:endCxn id="45" idx="1"/>
          </p:cNvCxnSpPr>
          <p:nvPr/>
        </p:nvCxnSpPr>
        <p:spPr>
          <a:xfrm>
            <a:off x="1800000" y="2074488"/>
            <a:ext cx="55742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uxograma: Processo 45"/>
          <p:cNvSpPr/>
          <p:nvPr/>
        </p:nvSpPr>
        <p:spPr>
          <a:xfrm>
            <a:off x="2357422" y="2786058"/>
            <a:ext cx="1620000" cy="720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Avaliação do Cirurgião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3" name="Conector reto 52"/>
          <p:cNvCxnSpPr>
            <a:stCxn id="45" idx="2"/>
            <a:endCxn id="46" idx="0"/>
          </p:cNvCxnSpPr>
          <p:nvPr/>
        </p:nvCxnSpPr>
        <p:spPr>
          <a:xfrm rot="5400000">
            <a:off x="2991637" y="2610273"/>
            <a:ext cx="351570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/>
          <p:cNvCxnSpPr>
            <a:stCxn id="188" idx="2"/>
            <a:endCxn id="47" idx="0"/>
          </p:cNvCxnSpPr>
          <p:nvPr/>
        </p:nvCxnSpPr>
        <p:spPr>
          <a:xfrm rot="5400000">
            <a:off x="5224215" y="5626983"/>
            <a:ext cx="317256" cy="1686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4214810" y="378619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pt-BR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7295353" y="621508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cxnSp>
        <p:nvCxnSpPr>
          <p:cNvPr id="158" name="Conector de seta reta 157"/>
          <p:cNvCxnSpPr>
            <a:stCxn id="46" idx="2"/>
            <a:endCxn id="135" idx="0"/>
          </p:cNvCxnSpPr>
          <p:nvPr/>
        </p:nvCxnSpPr>
        <p:spPr>
          <a:xfrm rot="16200000" flipH="1">
            <a:off x="2992480" y="3681000"/>
            <a:ext cx="351570" cy="1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Conector de seta reta 163"/>
          <p:cNvCxnSpPr>
            <a:endCxn id="44" idx="2"/>
          </p:cNvCxnSpPr>
          <p:nvPr/>
        </p:nvCxnSpPr>
        <p:spPr>
          <a:xfrm rot="16200000" flipV="1">
            <a:off x="140604" y="3283884"/>
            <a:ext cx="1708892" cy="1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Conector reto 171"/>
          <p:cNvCxnSpPr>
            <a:stCxn id="135" idx="1"/>
          </p:cNvCxnSpPr>
          <p:nvPr/>
        </p:nvCxnSpPr>
        <p:spPr>
          <a:xfrm rot="10800000">
            <a:off x="1000100" y="4143380"/>
            <a:ext cx="1143008" cy="2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47" idx="3"/>
            <a:endCxn id="105" idx="1"/>
          </p:cNvCxnSpPr>
          <p:nvPr/>
        </p:nvCxnSpPr>
        <p:spPr>
          <a:xfrm>
            <a:off x="6192000" y="6146454"/>
            <a:ext cx="102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Fluxograma: Processo 19"/>
          <p:cNvSpPr/>
          <p:nvPr/>
        </p:nvSpPr>
        <p:spPr>
          <a:xfrm>
            <a:off x="4572000" y="3786190"/>
            <a:ext cx="1620000" cy="720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Convocação do paciente  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428728" y="3786190"/>
            <a:ext cx="223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pt-BR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2" name="Conector de seta reta 61"/>
          <p:cNvCxnSpPr>
            <a:stCxn id="135" idx="3"/>
            <a:endCxn id="20" idx="1"/>
          </p:cNvCxnSpPr>
          <p:nvPr/>
        </p:nvCxnSpPr>
        <p:spPr>
          <a:xfrm>
            <a:off x="4195108" y="4145628"/>
            <a:ext cx="376892" cy="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Fluxograma: Processo 104"/>
          <p:cNvSpPr/>
          <p:nvPr/>
        </p:nvSpPr>
        <p:spPr>
          <a:xfrm>
            <a:off x="7215206" y="5786454"/>
            <a:ext cx="1620000" cy="720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Confirmação cirurgias 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11" name="Conector de seta reta 110"/>
          <p:cNvCxnSpPr>
            <a:stCxn id="105" idx="0"/>
            <a:endCxn id="157" idx="2"/>
          </p:cNvCxnSpPr>
          <p:nvPr/>
        </p:nvCxnSpPr>
        <p:spPr>
          <a:xfrm rot="5400000" flipH="1" flipV="1">
            <a:off x="7492231" y="5253479"/>
            <a:ext cx="106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Fluxograma: Decisão 134"/>
          <p:cNvSpPr/>
          <p:nvPr/>
        </p:nvSpPr>
        <p:spPr>
          <a:xfrm>
            <a:off x="2143108" y="3857628"/>
            <a:ext cx="2052000" cy="576000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Caso é cirúrgico?</a:t>
            </a:r>
            <a:endParaRPr lang="pt-B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7" name="Fluxograma: Terminação 156"/>
          <p:cNvSpPr/>
          <p:nvPr/>
        </p:nvSpPr>
        <p:spPr>
          <a:xfrm>
            <a:off x="7215206" y="4000504"/>
            <a:ext cx="1620000" cy="720000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Publicação cirurgias</a:t>
            </a:r>
          </a:p>
        </p:txBody>
      </p:sp>
      <p:sp>
        <p:nvSpPr>
          <p:cNvPr id="188" name="Fluxograma: Decisão 187"/>
          <p:cNvSpPr/>
          <p:nvPr/>
        </p:nvSpPr>
        <p:spPr>
          <a:xfrm>
            <a:off x="4357686" y="4929198"/>
            <a:ext cx="2052000" cy="540000"/>
          </a:xfrm>
          <a:prstGeom prst="flowChartDecision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Convocado?</a:t>
            </a:r>
            <a:endParaRPr lang="pt-B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92" name="Conector de seta reta 191"/>
          <p:cNvCxnSpPr>
            <a:stCxn id="20" idx="2"/>
            <a:endCxn id="188" idx="0"/>
          </p:cNvCxnSpPr>
          <p:nvPr/>
        </p:nvCxnSpPr>
        <p:spPr>
          <a:xfrm rot="16200000" flipH="1">
            <a:off x="5171339" y="4716851"/>
            <a:ext cx="423008" cy="1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Conector angulado 236"/>
          <p:cNvCxnSpPr>
            <a:stCxn id="188" idx="3"/>
            <a:endCxn id="45" idx="3"/>
          </p:cNvCxnSpPr>
          <p:nvPr/>
        </p:nvCxnSpPr>
        <p:spPr>
          <a:xfrm flipH="1" flipV="1">
            <a:off x="3977422" y="2074488"/>
            <a:ext cx="2432264" cy="3124710"/>
          </a:xfrm>
          <a:prstGeom prst="bentConnector3">
            <a:avLst>
              <a:gd name="adj1" fmla="val -939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0" name="CaixaDeTexto 239"/>
          <p:cNvSpPr txBox="1"/>
          <p:nvPr/>
        </p:nvSpPr>
        <p:spPr>
          <a:xfrm>
            <a:off x="6572264" y="3214686"/>
            <a:ext cx="223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pt-BR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2" name="CaixaDeTexto 241"/>
          <p:cNvSpPr txBox="1"/>
          <p:nvPr/>
        </p:nvSpPr>
        <p:spPr>
          <a:xfrm>
            <a:off x="5000628" y="550070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pt-BR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990600"/>
          </a:xfrm>
        </p:spPr>
        <p:txBody>
          <a:bodyPr>
            <a:normAutofit/>
          </a:bodyPr>
          <a:lstStyle/>
          <a:p>
            <a:r>
              <a:rPr lang="pt-BR" dirty="0" smtClean="0"/>
              <a:t>Fila </a:t>
            </a:r>
            <a:r>
              <a:rPr lang="pt-BR" dirty="0" smtClean="0"/>
              <a:t>Cirúrgica</a:t>
            </a:r>
            <a:endParaRPr lang="pt-BR" dirty="0"/>
          </a:p>
        </p:txBody>
      </p:sp>
      <p:cxnSp>
        <p:nvCxnSpPr>
          <p:cNvPr id="10" name="Conector angulado 9"/>
          <p:cNvCxnSpPr/>
          <p:nvPr/>
        </p:nvCxnSpPr>
        <p:spPr>
          <a:xfrm>
            <a:off x="1285852" y="3357562"/>
            <a:ext cx="1428760" cy="500066"/>
          </a:xfrm>
          <a:prstGeom prst="bentConnector3">
            <a:avLst>
              <a:gd name="adj1" fmla="val 1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0" y="6000768"/>
            <a:ext cx="3500462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Sistema de posições em formato crescente. </a:t>
            </a:r>
            <a:endParaRPr lang="pt-B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635795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6429388" y="1571612"/>
            <a:ext cx="2714612" cy="2786082"/>
          </a:xfrm>
        </p:spPr>
        <p:txBody>
          <a:bodyPr>
            <a:normAutofit/>
          </a:bodyPr>
          <a:lstStyle/>
          <a:p>
            <a:r>
              <a:rPr lang="pt-BR" dirty="0" smtClean="0"/>
              <a:t>Tela da Fila cirúrgica sistema em produção no Hospital Padre Bento.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 rot="10800000" flipV="1">
            <a:off x="6072198" y="5214950"/>
            <a:ext cx="2857520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Evolução definida por Status . </a:t>
            </a:r>
            <a:endParaRPr lang="pt-BR" b="1" dirty="0"/>
          </a:p>
        </p:txBody>
      </p:sp>
      <p:cxnSp>
        <p:nvCxnSpPr>
          <p:cNvPr id="18" name="Conector de seta reta 17"/>
          <p:cNvCxnSpPr>
            <a:stCxn id="15" idx="0"/>
          </p:cNvCxnSpPr>
          <p:nvPr/>
        </p:nvCxnSpPr>
        <p:spPr>
          <a:xfrm rot="16200000" flipV="1">
            <a:off x="5643570" y="3357562"/>
            <a:ext cx="1857388" cy="1857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16200000" flipV="1">
            <a:off x="-214345" y="5214950"/>
            <a:ext cx="1285884" cy="2857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 rot="10800000" flipV="1">
            <a:off x="2928926" y="5215444"/>
            <a:ext cx="2714644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Manutenção do Histórico de Cirurgias. </a:t>
            </a:r>
            <a:endParaRPr lang="pt-BR" b="1" dirty="0"/>
          </a:p>
        </p:txBody>
      </p:sp>
      <p:cxnSp>
        <p:nvCxnSpPr>
          <p:cNvPr id="31" name="Conector de seta reta 30"/>
          <p:cNvCxnSpPr>
            <a:stCxn id="28" idx="0"/>
          </p:cNvCxnSpPr>
          <p:nvPr/>
        </p:nvCxnSpPr>
        <p:spPr>
          <a:xfrm rot="16200000" flipV="1">
            <a:off x="2357178" y="3286374"/>
            <a:ext cx="2357946" cy="1500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Macro Processo Status da Fila Cirúrgica</a:t>
            </a:r>
            <a:endParaRPr lang="pt-BR" sz="3200" b="1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142844" y="2143116"/>
          <a:ext cx="8928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/>
        </p:nvGraphicFramePr>
        <p:xfrm>
          <a:off x="214282" y="3786190"/>
          <a:ext cx="8929718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0" name="Diagrama 9"/>
          <p:cNvGraphicFramePr/>
          <p:nvPr/>
        </p:nvGraphicFramePr>
        <p:xfrm>
          <a:off x="214282" y="5429264"/>
          <a:ext cx="8786874" cy="960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pt-BR" b="1" dirty="0" smtClean="0"/>
              <a:t>Processo de Convocação   </a:t>
            </a:r>
            <a:endParaRPr lang="pt-BR" b="1" dirty="0"/>
          </a:p>
        </p:txBody>
      </p:sp>
      <p:cxnSp>
        <p:nvCxnSpPr>
          <p:cNvPr id="32" name="Conector reto 31"/>
          <p:cNvCxnSpPr/>
          <p:nvPr/>
        </p:nvCxnSpPr>
        <p:spPr>
          <a:xfrm rot="5400000">
            <a:off x="7501752" y="6125432"/>
            <a:ext cx="285752" cy="15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6186" y="3429000"/>
            <a:ext cx="552781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CaixaDeTexto 36"/>
          <p:cNvSpPr txBox="1"/>
          <p:nvPr/>
        </p:nvSpPr>
        <p:spPr>
          <a:xfrm rot="10800000" flipV="1">
            <a:off x="6858016" y="1578671"/>
            <a:ext cx="2285984" cy="120032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Status da convocação sistema em produção. </a:t>
            </a:r>
            <a:endParaRPr lang="pt-BR" b="1" dirty="0"/>
          </a:p>
        </p:txBody>
      </p:sp>
      <p:sp>
        <p:nvSpPr>
          <p:cNvPr id="38" name="Retângulo 37"/>
          <p:cNvSpPr/>
          <p:nvPr/>
        </p:nvSpPr>
        <p:spPr>
          <a:xfrm>
            <a:off x="0" y="1571612"/>
            <a:ext cx="36433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  A convocação abrange muito bem o conceito de Fila. Pois nem sempre os primeiros posicionados </a:t>
            </a:r>
            <a:r>
              <a:rPr lang="pt-BR" dirty="0" smtClean="0"/>
              <a:t> na fila são </a:t>
            </a:r>
            <a:r>
              <a:rPr lang="pt-BR" dirty="0" smtClean="0"/>
              <a:t>encontrados para a montagem da programação;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 De acordo com o contato estabelecido com o paciente </a:t>
            </a:r>
            <a:r>
              <a:rPr lang="pt-BR" dirty="0" smtClean="0"/>
              <a:t>busca-se de</a:t>
            </a:r>
            <a:r>
              <a:rPr lang="pt-BR" dirty="0" smtClean="0"/>
              <a:t> </a:t>
            </a:r>
            <a:r>
              <a:rPr lang="pt-BR" dirty="0" smtClean="0"/>
              <a:t>forma mais </a:t>
            </a:r>
            <a:r>
              <a:rPr lang="pt-BR" dirty="0" smtClean="0"/>
              <a:t>justa alinhar </a:t>
            </a:r>
            <a:r>
              <a:rPr lang="pt-BR" dirty="0" smtClean="0"/>
              <a:t>o posicionamento na Fila; </a:t>
            </a:r>
          </a:p>
          <a:p>
            <a:pPr>
              <a:buFont typeface="Wingdings" pitchFamily="2" charset="2"/>
              <a:buChar char="§"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  Para uma boa gestão da fila recomenda-se a montagem de uma equipe que monitore todos os processos;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</a:p>
        </p:txBody>
      </p:sp>
      <p:cxnSp>
        <p:nvCxnSpPr>
          <p:cNvPr id="40" name="Conector de seta reta 39"/>
          <p:cNvCxnSpPr>
            <a:stCxn id="37" idx="2"/>
          </p:cNvCxnSpPr>
          <p:nvPr/>
        </p:nvCxnSpPr>
        <p:spPr>
          <a:xfrm rot="16200000" flipH="1">
            <a:off x="7640281" y="3139727"/>
            <a:ext cx="1078626" cy="357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 rot="10800000" flipV="1">
            <a:off x="3929058" y="1778654"/>
            <a:ext cx="2571768" cy="120032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Tela de Convocação sistema em produção no Hospital Padre Bento.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pt-BR" dirty="0" smtClean="0"/>
              <a:t>Programação cirúrgica 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734038" y="5870012"/>
            <a:ext cx="3714776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Protocolo </a:t>
            </a:r>
            <a:r>
              <a:rPr lang="pt-BR" dirty="0" err="1" smtClean="0"/>
              <a:t>disponívl</a:t>
            </a:r>
            <a:r>
              <a:rPr lang="pt-BR" dirty="0" smtClean="0"/>
              <a:t> no Projeto S4SP</a:t>
            </a:r>
            <a:endParaRPr lang="pt-BR" b="1" dirty="0"/>
          </a:p>
        </p:txBody>
      </p:sp>
      <p:cxnSp>
        <p:nvCxnSpPr>
          <p:cNvPr id="16" name="Conector de seta reta 15"/>
          <p:cNvCxnSpPr>
            <a:endCxn id="14" idx="0"/>
          </p:cNvCxnSpPr>
          <p:nvPr/>
        </p:nvCxnSpPr>
        <p:spPr>
          <a:xfrm rot="16200000" flipH="1">
            <a:off x="4192106" y="5470692"/>
            <a:ext cx="797938" cy="702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144000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 rot="10800000" flipV="1">
            <a:off x="4929190" y="1500174"/>
            <a:ext cx="2357454" cy="92333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da programação por centro cirúrgico . 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 rot="10800000" flipV="1">
            <a:off x="1571604" y="5286388"/>
            <a:ext cx="2357454" cy="92333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Panorama mensal divido por dias de programação. </a:t>
            </a:r>
            <a:endParaRPr lang="pt-BR" b="1" dirty="0"/>
          </a:p>
        </p:txBody>
      </p:sp>
      <p:cxnSp>
        <p:nvCxnSpPr>
          <p:cNvPr id="9" name="Conector de seta reta 8"/>
          <p:cNvCxnSpPr/>
          <p:nvPr/>
        </p:nvCxnSpPr>
        <p:spPr>
          <a:xfrm rot="16200000" flipV="1">
            <a:off x="1660902" y="4125520"/>
            <a:ext cx="1643074" cy="535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6" idx="3"/>
          </p:cNvCxnSpPr>
          <p:nvPr/>
        </p:nvCxnSpPr>
        <p:spPr>
          <a:xfrm rot="10800000" flipV="1">
            <a:off x="1428728" y="1961838"/>
            <a:ext cx="3500462" cy="3241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 rot="10800000" flipV="1">
            <a:off x="7929586" y="5315047"/>
            <a:ext cx="1214414" cy="830997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Listagem de pacientes com cirurgia programada. </a:t>
            </a:r>
            <a:endParaRPr lang="pt-BR" sz="1200" b="1" dirty="0"/>
          </a:p>
        </p:txBody>
      </p:sp>
      <p:cxnSp>
        <p:nvCxnSpPr>
          <p:cNvPr id="15" name="Conector de seta reta 14"/>
          <p:cNvCxnSpPr>
            <a:stCxn id="12" idx="0"/>
          </p:cNvCxnSpPr>
          <p:nvPr/>
        </p:nvCxnSpPr>
        <p:spPr>
          <a:xfrm rot="16200000" flipV="1">
            <a:off x="7254448" y="4032701"/>
            <a:ext cx="957353" cy="16073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990600"/>
          </a:xfrm>
        </p:spPr>
        <p:txBody>
          <a:bodyPr>
            <a:normAutofit/>
          </a:bodyPr>
          <a:lstStyle/>
          <a:p>
            <a:r>
              <a:rPr lang="pt-BR" dirty="0" smtClean="0"/>
              <a:t>Publicação cirúrgica 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6786578" cy="5072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6786578" y="1714488"/>
            <a:ext cx="2357422" cy="5143512"/>
          </a:xfrm>
        </p:spPr>
        <p:txBody>
          <a:bodyPr>
            <a:normAutofit/>
          </a:bodyPr>
          <a:lstStyle/>
          <a:p>
            <a:pPr algn="r"/>
            <a:r>
              <a:rPr lang="pt-BR" sz="2000" dirty="0" smtClean="0"/>
              <a:t>A Publicação finaliza o ciclo da fila cirúrgica montando a programação que será recebida pelo centro cirúrgico.</a:t>
            </a:r>
          </a:p>
          <a:p>
            <a:pPr algn="r"/>
            <a:r>
              <a:rPr lang="pt-BR" sz="2000" dirty="0" smtClean="0"/>
              <a:t>Tela do Intraoperatorio  em Produção  representando a Publicação cirúrgica.</a:t>
            </a:r>
          </a:p>
          <a:p>
            <a:pPr algn="r">
              <a:buNone/>
            </a:pPr>
            <a:endParaRPr lang="pt-BR" sz="2000" dirty="0" smtClean="0"/>
          </a:p>
          <a:p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 rot="10800000" flipV="1">
            <a:off x="1428728" y="6000768"/>
            <a:ext cx="314327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Indicação do Centro Cirúrgicos. 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 rot="10800000" flipV="1">
            <a:off x="5000628" y="1498480"/>
            <a:ext cx="2143140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Cirurgião Principal. </a:t>
            </a:r>
            <a:endParaRPr lang="pt-BR" b="1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rot="5400000" flipH="1">
            <a:off x="5607003" y="1679617"/>
            <a:ext cx="1695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 rot="10800000" flipV="1">
            <a:off x="1643042" y="1387617"/>
            <a:ext cx="3214710" cy="92333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Tela </a:t>
            </a:r>
            <a:r>
              <a:rPr lang="pt-BR" b="1" dirty="0" err="1" smtClean="0"/>
              <a:t>Intraoperatorio</a:t>
            </a:r>
            <a:r>
              <a:rPr lang="pt-BR" b="1" dirty="0" smtClean="0"/>
              <a:t> que recebe a Publicação cirúrgica. </a:t>
            </a:r>
            <a:endParaRPr lang="pt-BR" b="1" dirty="0"/>
          </a:p>
        </p:txBody>
      </p:sp>
      <p:cxnSp>
        <p:nvCxnSpPr>
          <p:cNvPr id="14" name="Conector de seta reta 13"/>
          <p:cNvCxnSpPr>
            <a:stCxn id="5" idx="3"/>
          </p:cNvCxnSpPr>
          <p:nvPr/>
        </p:nvCxnSpPr>
        <p:spPr>
          <a:xfrm rot="10800000" flipV="1">
            <a:off x="928662" y="6185434"/>
            <a:ext cx="500066" cy="29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2448</TotalTime>
  <Words>324</Words>
  <Application>Microsoft Office PowerPoint</Application>
  <PresentationFormat>Apresentação na tela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Mediano</vt:lpstr>
      <vt:lpstr>Macro Processos de Cirurgias </vt:lpstr>
      <vt:lpstr>Finalidades</vt:lpstr>
      <vt:lpstr>Processo da Fila cirúrgica  </vt:lpstr>
      <vt:lpstr>Fila Cirúrgica</vt:lpstr>
      <vt:lpstr>Macro Processo Status da Fila Cirúrgica</vt:lpstr>
      <vt:lpstr>Processo de Convocação   </vt:lpstr>
      <vt:lpstr>Programação cirúrgica </vt:lpstr>
      <vt:lpstr>Publicação cirúrgica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152134</dc:creator>
  <cp:lastModifiedBy>TREINAMENTO</cp:lastModifiedBy>
  <cp:revision>229</cp:revision>
  <dcterms:created xsi:type="dcterms:W3CDTF">2017-05-02T11:50:38Z</dcterms:created>
  <dcterms:modified xsi:type="dcterms:W3CDTF">2017-11-24T10:44:35Z</dcterms:modified>
</cp:coreProperties>
</file>