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8" r:id="rId3"/>
    <p:sldId id="269" r:id="rId4"/>
    <p:sldId id="270" r:id="rId5"/>
  </p:sldIdLst>
  <p:sldSz cx="12241213" cy="72009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554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10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6635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2218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77261" algn="l" defTabSz="11109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332714" algn="l" defTabSz="11109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88166" algn="l" defTabSz="11109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443618" algn="l" defTabSz="11109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0078C1"/>
    <a:srgbClr val="376092"/>
    <a:srgbClr val="7E80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101" autoAdjust="0"/>
  </p:normalViewPr>
  <p:slideViewPr>
    <p:cSldViewPr>
      <p:cViewPr>
        <p:scale>
          <a:sx n="100" d="100"/>
          <a:sy n="100" d="100"/>
        </p:scale>
        <p:origin x="-942" y="-264"/>
      </p:cViewPr>
      <p:guideLst>
        <p:guide orient="horz" pos="2268"/>
        <p:guide pos="3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69402-8620-4858-AAD6-95DA33E8A210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7426-7666-4F81-AE8E-87E68A3CE2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B9C2F-3EAA-4F70-9EF4-82CF60780067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26563-816F-40C3-82B2-52422E3465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3"/>
          <p:cNvSpPr txBox="1">
            <a:spLocks noChangeArrowheads="1"/>
          </p:cNvSpPr>
          <p:nvPr userDrawn="1"/>
        </p:nvSpPr>
        <p:spPr bwMode="auto">
          <a:xfrm>
            <a:off x="1" y="216074"/>
            <a:ext cx="12241212" cy="3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90" tIns="55545" rIns="111090" bIns="55545">
            <a:spAutoFit/>
          </a:bodyPr>
          <a:lstStyle/>
          <a:p>
            <a:pPr eaLnBrk="1" hangingPunct="1"/>
            <a:r>
              <a:rPr lang="pt-BR" altLang="pt-BR" sz="1000" dirty="0" smtClean="0">
                <a:solidFill>
                  <a:srgbClr val="C00000"/>
                </a:solidFill>
                <a:latin typeface="Aero" pitchFamily="2" charset="0"/>
              </a:rPr>
              <a:t>    </a:t>
            </a:r>
            <a:r>
              <a:rPr lang="pt-BR" altLang="pt-BR" sz="1800" dirty="0" smtClean="0">
                <a:solidFill>
                  <a:srgbClr val="C00000"/>
                </a:solidFill>
                <a:latin typeface="Aero" pitchFamily="2" charset="0"/>
              </a:rPr>
              <a:t>1. </a:t>
            </a:r>
            <a:r>
              <a:rPr lang="pt-BR" altLang="pt-BR" sz="1800" dirty="0">
                <a:solidFill>
                  <a:srgbClr val="C00000"/>
                </a:solidFill>
                <a:latin typeface="Aero" pitchFamily="2" charset="0"/>
              </a:rPr>
              <a:t>Dados </a:t>
            </a:r>
            <a:r>
              <a:rPr lang="pt-BR" altLang="pt-BR" sz="1800" dirty="0" smtClean="0">
                <a:solidFill>
                  <a:srgbClr val="C00000"/>
                </a:solidFill>
                <a:latin typeface="Aero" pitchFamily="2" charset="0"/>
              </a:rPr>
              <a:t>Gerais</a:t>
            </a:r>
            <a:endParaRPr lang="pt-BR" altLang="pt-BR" sz="1800" b="1" dirty="0">
              <a:solidFill>
                <a:schemeClr val="accent2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3" name="CaixaDeTexto 3"/>
          <p:cNvSpPr txBox="1">
            <a:spLocks noChangeArrowheads="1"/>
          </p:cNvSpPr>
          <p:nvPr userDrawn="1"/>
        </p:nvSpPr>
        <p:spPr bwMode="auto">
          <a:xfrm>
            <a:off x="-43" y="648122"/>
            <a:ext cx="12230586" cy="4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90" tIns="55545" rIns="111090" bIns="55545">
            <a:spAutoFit/>
          </a:bodyPr>
          <a:lstStyle/>
          <a:p>
            <a:r>
              <a:rPr lang="pt-BR" altLang="pt-BR" sz="1000" dirty="0" smtClean="0">
                <a:solidFill>
                  <a:schemeClr val="tx2"/>
                </a:solidFill>
                <a:latin typeface="Aero" pitchFamily="2" charset="0"/>
              </a:rPr>
              <a:t>           </a:t>
            </a:r>
            <a:r>
              <a:rPr lang="pt-BR" altLang="pt-BR" dirty="0" smtClean="0">
                <a:solidFill>
                  <a:schemeClr val="tx2"/>
                </a:solidFill>
                <a:latin typeface="Aero" pitchFamily="2" charset="0"/>
              </a:rPr>
              <a:t>Caminho:	</a:t>
            </a:r>
            <a:endParaRPr lang="pt-BR" altLang="pt-BR" sz="19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-74" y="3168402"/>
            <a:ext cx="12230586" cy="4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90" tIns="55545" rIns="111090" bIns="55545">
            <a:spAutoFit/>
          </a:bodyPr>
          <a:lstStyle/>
          <a:p>
            <a:r>
              <a:rPr lang="pt-BR" altLang="pt-BR" sz="1000" dirty="0" smtClean="0">
                <a:solidFill>
                  <a:schemeClr val="tx2"/>
                </a:solidFill>
                <a:latin typeface="Aero" pitchFamily="2" charset="0"/>
              </a:rPr>
              <a:t>           </a:t>
            </a:r>
            <a:r>
              <a:rPr lang="pt-BR" altLang="pt-BR" dirty="0" smtClean="0">
                <a:solidFill>
                  <a:schemeClr val="tx2"/>
                </a:solidFill>
                <a:latin typeface="Aero" pitchFamily="2" charset="0"/>
              </a:rPr>
              <a:t>Modulo</a:t>
            </a:r>
            <a:r>
              <a:rPr lang="pt-BR" altLang="pt-BR" baseline="0" dirty="0" smtClean="0">
                <a:solidFill>
                  <a:schemeClr val="tx2"/>
                </a:solidFill>
                <a:latin typeface="Aero" pitchFamily="2" charset="0"/>
              </a:rPr>
              <a:t> / Form:</a:t>
            </a:r>
            <a:r>
              <a:rPr lang="pt-BR" altLang="pt-BR" dirty="0" smtClean="0">
                <a:solidFill>
                  <a:schemeClr val="tx2"/>
                </a:solidFill>
                <a:latin typeface="Aero" pitchFamily="2" charset="0"/>
              </a:rPr>
              <a:t>	</a:t>
            </a:r>
            <a:r>
              <a:rPr lang="pt-BR" altLang="pt-BR" sz="1900" b="1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		</a:t>
            </a:r>
            <a:endParaRPr lang="pt-BR" altLang="pt-BR" sz="1900" dirty="0" smtClean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576000"/>
            <a:ext cx="12241213" cy="1260000"/>
          </a:xfrm>
          <a:prstGeom prst="rect">
            <a:avLst/>
          </a:prstGeom>
          <a:solidFill>
            <a:srgbClr val="7E8082"/>
          </a:solidFill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1090" tIns="55545" rIns="111090" bIns="55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-43" y="6002640"/>
            <a:ext cx="12241213" cy="37800"/>
          </a:xfrm>
          <a:prstGeom prst="rect">
            <a:avLst/>
          </a:prstGeom>
          <a:solidFill>
            <a:srgbClr val="0078C1"/>
          </a:solidFill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1090" tIns="55545" rIns="111090" bIns="55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 userDrawn="1"/>
        </p:nvSpPr>
        <p:spPr bwMode="auto">
          <a:xfrm>
            <a:off x="-74" y="216074"/>
            <a:ext cx="12230586" cy="3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90" tIns="55545" rIns="111090" bIns="55545">
            <a:spAutoFit/>
          </a:bodyPr>
          <a:lstStyle/>
          <a:p>
            <a:pPr eaLnBrk="1" hangingPunct="1"/>
            <a:r>
              <a:rPr lang="pt-BR" altLang="pt-BR" sz="1000" dirty="0" smtClean="0">
                <a:solidFill>
                  <a:schemeClr val="tx1"/>
                </a:solidFill>
                <a:latin typeface="Aero" pitchFamily="2" charset="0"/>
              </a:rPr>
              <a:t>    </a:t>
            </a:r>
            <a:r>
              <a:rPr lang="pt-BR" altLang="pt-BR" sz="1800" dirty="0" smtClean="0">
                <a:solidFill>
                  <a:schemeClr val="tx1"/>
                </a:solidFill>
                <a:latin typeface="Aero" pitchFamily="2" charset="0"/>
              </a:rPr>
              <a:t>2. Detalhamento (prints e explicação sobre a solicitação).</a:t>
            </a:r>
            <a:endParaRPr lang="pt-BR" altLang="pt-BR" sz="1800" b="1" dirty="0" smtClean="0">
              <a:solidFill>
                <a:schemeClr val="tx1"/>
              </a:solidFill>
              <a:latin typeface="Aero" pitchFamily="2" charset="0"/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-43" y="1834458"/>
            <a:ext cx="12241213" cy="37800"/>
          </a:xfrm>
          <a:prstGeom prst="rect">
            <a:avLst/>
          </a:prstGeom>
          <a:solidFill>
            <a:srgbClr val="0078C1"/>
          </a:solidFill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1090" tIns="55545" rIns="111090" bIns="55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 userDrawn="1"/>
        </p:nvSpPr>
        <p:spPr bwMode="auto">
          <a:xfrm>
            <a:off x="0" y="576114"/>
            <a:ext cx="12241213" cy="3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90" tIns="55545" rIns="111090" bIns="55545">
            <a:spAutoFit/>
          </a:bodyPr>
          <a:lstStyle/>
          <a:p>
            <a:pPr algn="just" eaLnBrk="1" hangingPunct="1"/>
            <a:r>
              <a:rPr lang="pt-BR" altLang="pt-BR" sz="1000" dirty="0" smtClean="0">
                <a:solidFill>
                  <a:schemeClr val="bg1"/>
                </a:solidFill>
                <a:latin typeface="Aero" pitchFamily="2" charset="0"/>
              </a:rPr>
              <a:t>           </a:t>
            </a:r>
            <a:r>
              <a:rPr lang="pt-BR" altLang="pt-BR" sz="1600" dirty="0" smtClean="0">
                <a:solidFill>
                  <a:schemeClr val="bg1"/>
                </a:solidFill>
                <a:latin typeface="Aero" pitchFamily="2" charset="0"/>
              </a:rPr>
              <a:t>1. Histórico do Processo </a:t>
            </a:r>
            <a:r>
              <a:rPr lang="pt-BR" altLang="pt-BR" sz="1600" b="1" dirty="0" smtClean="0">
                <a:solidFill>
                  <a:schemeClr val="bg1"/>
                </a:solidFill>
                <a:latin typeface="Aero" pitchFamily="2" charset="0"/>
              </a:rPr>
              <a:t>(</a:t>
            </a:r>
            <a:r>
              <a:rPr lang="pt-BR" altLang="pt-BR" sz="1600" b="0" dirty="0" smtClean="0">
                <a:solidFill>
                  <a:schemeClr val="bg1"/>
                </a:solidFill>
                <a:latin typeface="Aero" pitchFamily="2" charset="0"/>
              </a:rPr>
              <a:t>                                                                                                                                                   </a:t>
            </a:r>
            <a:r>
              <a:rPr lang="pt-BR" altLang="pt-BR" sz="1600" dirty="0" smtClean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pt-BR" altLang="pt-BR" sz="1600" b="1" dirty="0" smtClean="0">
                <a:solidFill>
                  <a:schemeClr val="bg1"/>
                </a:solidFill>
                <a:latin typeface="Aero" pitchFamily="2" charset="0"/>
              </a:rPr>
              <a:t>)</a:t>
            </a:r>
            <a:endParaRPr lang="pt-BR" altLang="pt-BR" sz="1200" b="1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ortal.s4.sp.gov.br/images/logoS4SP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724" y="252106"/>
            <a:ext cx="150445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 userDrawn="1"/>
        </p:nvSpPr>
        <p:spPr>
          <a:xfrm>
            <a:off x="-43" y="7087525"/>
            <a:ext cx="12241213" cy="37800"/>
          </a:xfrm>
          <a:prstGeom prst="rect">
            <a:avLst/>
          </a:prstGeom>
          <a:solidFill>
            <a:srgbClr val="0078C1"/>
          </a:solidFill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1090" tIns="55545" rIns="111090" bIns="55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-43" y="7125300"/>
            <a:ext cx="12241213" cy="75600"/>
          </a:xfrm>
          <a:prstGeom prst="rect">
            <a:avLst/>
          </a:prstGeom>
          <a:solidFill>
            <a:srgbClr val="FFD400"/>
          </a:solidFill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1090" tIns="55545" rIns="111090" bIns="55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1246" y="540114"/>
            <a:ext cx="12240000" cy="36000"/>
          </a:xfrm>
          <a:prstGeom prst="rect">
            <a:avLst/>
          </a:prstGeom>
          <a:solidFill>
            <a:srgbClr val="0078C1"/>
          </a:solidFill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1090" tIns="55545" rIns="111090" bIns="555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8" name="Imagem 7" descr="Assinatura Logotipos - Prodesp_Governo na horizontal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452924" y="72058"/>
            <a:ext cx="2500330" cy="407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55545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1110905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66635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222180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6589" indent="-416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610" indent="-3471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631" indent="-277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83" indent="-277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535" indent="-277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988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440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892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1344" indent="-277726" algn="l" defTabSz="11109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52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905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357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809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261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714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166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618" algn="l" defTabSz="111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/>
          <p:cNvSpPr txBox="1">
            <a:spLocks noChangeArrowheads="1"/>
          </p:cNvSpPr>
          <p:nvPr/>
        </p:nvSpPr>
        <p:spPr bwMode="auto">
          <a:xfrm>
            <a:off x="2016151" y="630602"/>
            <a:ext cx="10214392" cy="8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90" tIns="55545" rIns="111090" bIns="55545">
            <a:spAutoFit/>
          </a:bodyPr>
          <a:lstStyle/>
          <a:p>
            <a:r>
              <a:rPr lang="pt-BR" altLang="pt-BR" dirty="0" smtClean="0">
                <a:solidFill>
                  <a:schemeClr val="tx2"/>
                </a:solidFill>
                <a:latin typeface="Aero" pitchFamily="2" charset="0"/>
              </a:rPr>
              <a:t>   </a:t>
            </a:r>
            <a:r>
              <a:rPr lang="pt-BR" altLang="pt-BR" sz="1600" dirty="0" smtClean="0">
                <a:latin typeface="Calibri" pitchFamily="34" charset="0"/>
              </a:rPr>
              <a:t>Sistema de Pacientes </a:t>
            </a:r>
            <a:r>
              <a:rPr lang="pt-BR" altLang="pt-BR" sz="1600" dirty="0" smtClean="0">
                <a:latin typeface="Calibri" pitchFamily="34" charset="0"/>
                <a:sym typeface="Wingdings" pitchFamily="2" charset="2"/>
              </a:rPr>
              <a:t> Controle de Relatórios Médicos</a:t>
            </a:r>
          </a:p>
          <a:p>
            <a:r>
              <a:rPr lang="pt-BR" altLang="pt-BR" sz="1600" b="1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      Solicitações de Relatórios Médicos / Nova Solicitação (Formulário de Solicitações)</a:t>
            </a:r>
          </a:p>
          <a:p>
            <a:r>
              <a:rPr lang="pt-BR" altLang="pt-BR" sz="1600" b="1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      Cadastro Básico de Relatórios Médicos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016150" y="3168402"/>
            <a:ext cx="10225136" cy="6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90" tIns="55545" rIns="111090" bIns="55545">
            <a:spAutoFit/>
          </a:bodyPr>
          <a:lstStyle/>
          <a:p>
            <a:pPr eaLnBrk="1" hangingPunct="1"/>
            <a:r>
              <a:rPr lang="pt-BR" altLang="pt-BR" sz="1900" b="1" dirty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t-BR" altLang="pt-BR" sz="1900" b="1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pt-BR" altLang="pt-BR" sz="1600" b="1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 1117 / RME0040 (1115 / RME0020)</a:t>
            </a:r>
          </a:p>
          <a:p>
            <a:r>
              <a:rPr lang="pt-BR" altLang="pt-BR" sz="1600" b="1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      1114 / RME0010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-43" y="6010201"/>
            <a:ext cx="12241213" cy="9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90" tIns="55545" rIns="111090" bIns="55545">
            <a:spAutoFit/>
          </a:bodyPr>
          <a:lstStyle/>
          <a:p>
            <a:pPr marL="228600" indent="-228600" algn="just" eaLnBrk="1" hangingPunct="1">
              <a:buFont typeface="+mj-lt"/>
              <a:buAutoNum type="arabicPeriod"/>
            </a:pPr>
            <a:r>
              <a:rPr lang="pt-BR" altLang="pt-BR" sz="1050" b="1" dirty="0" smtClean="0">
                <a:sym typeface="Wingdings" pitchFamily="2" charset="2"/>
              </a:rPr>
              <a:t>Entrar no item de menu “Cadastro Básico de Relatórios Médicos”;</a:t>
            </a: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pt-BR" altLang="pt-BR" sz="1050" b="1" dirty="0" smtClean="0">
                <a:sym typeface="Wingdings" pitchFamily="2" charset="2"/>
              </a:rPr>
              <a:t>Na aba “Tipos de Solicitações” no primeiro bloco “Tipos Principais” localizar o item (TERMO DE AUTORIZACAO E RESPONSABILIDADE);</a:t>
            </a: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pt-BR" altLang="pt-BR" sz="1050" b="1" dirty="0" smtClean="0">
                <a:sym typeface="Wingdings" pitchFamily="2" charset="2"/>
              </a:rPr>
              <a:t>Inserir data no campo “Término em”, para o item (TERMO DE AUTORIZACAO E RESPONSABILIDADE) e salvar;</a:t>
            </a: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pt-BR" altLang="pt-BR" sz="1050" b="1" dirty="0" smtClean="0">
                <a:sym typeface="Wingdings" pitchFamily="2" charset="2"/>
              </a:rPr>
              <a:t>Observar que não é inserida data para o dependente item (TERMO DE AUTORIZACAO E RESPONSABILIDADE) no segundo bloco “Tipos Secundários” e também não exibe nenhum alerta referente a essa dependência e também não permite inserir data após salvar o item do primeiro bloco “Tipos Principais”.</a:t>
            </a:r>
          </a:p>
        </p:txBody>
      </p:sp>
      <p:pic>
        <p:nvPicPr>
          <p:cNvPr id="7" name="Imagem 6" descr="HVNP - ITSM ID R1148696-I1807186 - 2018.02.05 - 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392" y="2016274"/>
            <a:ext cx="7810975" cy="3780000"/>
          </a:xfrm>
          <a:prstGeom prst="rect">
            <a:avLst/>
          </a:prstGeom>
        </p:spPr>
      </p:pic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0" y="828239"/>
            <a:ext cx="12241213" cy="6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90" tIns="55545" rIns="111090" bIns="55545">
            <a:spAutoFit/>
          </a:bodyPr>
          <a:lstStyle/>
          <a:p>
            <a:pPr algn="just" eaLnBrk="1" hangingPunct="1"/>
            <a:r>
              <a:rPr lang="pt-BR" altLang="pt-BR" sz="1100" dirty="0" smtClean="0">
                <a:solidFill>
                  <a:schemeClr val="bg1"/>
                </a:solidFill>
                <a:sym typeface="Wingdings" pitchFamily="2" charset="2"/>
              </a:rPr>
              <a:t>           Cliente reporta que ao desativar “Tipos Principais” na aba “Tipo de Solicitação” da tela “CADASTRO BÁSICO DE RELATÓRIOS MÉDICOS”, no bloco de dados “Tipos Secundários” não é inserida a data término. Desta forma o Relatório Médico cadastrado continua sendo exibido para uso na tela “SOLICITAÇÕES DE RELATÓRIOS MÉDICOS”, sem a possibilidade de selecioná-los</a:t>
            </a:r>
            <a:r>
              <a:rPr lang="pt-BR" altLang="pt-BR" sz="1100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  <a:endParaRPr lang="pt-BR" altLang="pt-BR" sz="11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11567" y="576114"/>
            <a:ext cx="886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FFD400"/>
                </a:solidFill>
                <a:latin typeface="Calibri" pitchFamily="34" charset="0"/>
                <a:sym typeface="Wingdings" pitchFamily="2" charset="2"/>
              </a:rPr>
              <a:t>Relatórios Médicos  com </a:t>
            </a:r>
            <a:r>
              <a:rPr lang="pt-BR" altLang="pt-BR" b="1" dirty="0" smtClean="0">
                <a:solidFill>
                  <a:srgbClr val="FFD400"/>
                </a:solidFill>
              </a:rPr>
              <a:t>”Data Termino”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-43" y="6010201"/>
            <a:ext cx="12241213" cy="45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90" tIns="55545" rIns="111090" bIns="55545">
            <a:spAutoFit/>
          </a:bodyPr>
          <a:lstStyle/>
          <a:p>
            <a:pPr marL="228600" indent="-228600" algn="just" eaLnBrk="1" hangingPunct="1">
              <a:buFont typeface="+mj-lt"/>
              <a:buAutoNum type="arabicPeriod" startAt="5"/>
            </a:pPr>
            <a:r>
              <a:rPr lang="pt-BR" altLang="pt-BR" sz="1050" b="1" dirty="0" smtClean="0">
                <a:sym typeface="Wingdings" pitchFamily="2" charset="2"/>
              </a:rPr>
              <a:t>Entrar no item de menu “Solicitações de Relatórios Médicos”;</a:t>
            </a:r>
          </a:p>
          <a:p>
            <a:pPr marL="228600" indent="-228600" algn="just" eaLnBrk="1" hangingPunct="1">
              <a:buFont typeface="+mj-lt"/>
              <a:buAutoNum type="arabicPeriod" startAt="5"/>
            </a:pPr>
            <a:r>
              <a:rPr lang="pt-BR" altLang="pt-BR" sz="1050" b="1" dirty="0" smtClean="0">
                <a:sym typeface="Wingdings" pitchFamily="2" charset="2"/>
              </a:rPr>
              <a:t>Clicar no botão “Nova Solicitação”.</a:t>
            </a:r>
          </a:p>
        </p:txBody>
      </p:sp>
      <p:pic>
        <p:nvPicPr>
          <p:cNvPr id="7" name="Imagem 6" descr="HVNP - ITSM ID R1148696-I1807186 - 2018.02.05 - 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392" y="2016274"/>
            <a:ext cx="7810975" cy="3779999"/>
          </a:xfrm>
          <a:prstGeom prst="rect">
            <a:avLst/>
          </a:prstGeom>
        </p:spPr>
      </p:pic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0" y="828239"/>
            <a:ext cx="12241213" cy="6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90" tIns="55545" rIns="111090" bIns="55545">
            <a:spAutoFit/>
          </a:bodyPr>
          <a:lstStyle/>
          <a:p>
            <a:pPr algn="just" eaLnBrk="1" hangingPunct="1"/>
            <a:r>
              <a:rPr lang="pt-BR" altLang="pt-BR" sz="1100" dirty="0" smtClean="0">
                <a:solidFill>
                  <a:schemeClr val="bg1"/>
                </a:solidFill>
                <a:sym typeface="Wingdings" pitchFamily="2" charset="2"/>
              </a:rPr>
              <a:t>           Cliente reporta que ao desativar “Tipos Principais” na aba “Tipo de Solicitação” da tela “CADASTRO BÁSICO DE RELATÓRIOS MÉDICOS”, no bloco de dados “Tipos Secundários” não é inserida a data término. Desta forma o Relatório Médico cadastrado continua sendo exibido para uso na tela “SOLICITAÇÕES DE RELATÓRIOS MÉDICOS”, sem a possibilidade de selecioná-los.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011567" y="576114"/>
            <a:ext cx="886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FFD400"/>
                </a:solidFill>
                <a:latin typeface="Calibri" pitchFamily="34" charset="0"/>
                <a:sym typeface="Wingdings" pitchFamily="2" charset="2"/>
              </a:rPr>
              <a:t>Relatórios Médicos  com </a:t>
            </a:r>
            <a:r>
              <a:rPr lang="pt-BR" altLang="pt-BR" b="1" dirty="0" smtClean="0">
                <a:solidFill>
                  <a:srgbClr val="FFD400"/>
                </a:solidFill>
              </a:rPr>
              <a:t>”Data Termino”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-43" y="6010201"/>
            <a:ext cx="12241213" cy="9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090" tIns="55545" rIns="111090" bIns="55545">
            <a:spAutoFit/>
          </a:bodyPr>
          <a:lstStyle/>
          <a:p>
            <a:pPr marL="228600" indent="-228600" algn="just" eaLnBrk="1" hangingPunct="1">
              <a:buFont typeface="+mj-lt"/>
              <a:buAutoNum type="arabicPeriod" startAt="7"/>
            </a:pPr>
            <a:r>
              <a:rPr lang="pt-BR" altLang="pt-BR" sz="1050" b="1" dirty="0" smtClean="0">
                <a:sym typeface="Wingdings" pitchFamily="2" charset="2"/>
              </a:rPr>
              <a:t>Será aberta a tela “Formulário de Solicitações”;</a:t>
            </a:r>
          </a:p>
          <a:p>
            <a:pPr marL="228600" indent="-228600" algn="just" eaLnBrk="1" hangingPunct="1">
              <a:buFont typeface="+mj-lt"/>
              <a:buAutoNum type="arabicPeriod" startAt="7"/>
            </a:pPr>
            <a:r>
              <a:rPr lang="pt-BR" altLang="pt-BR" sz="1050" b="1" dirty="0" smtClean="0">
                <a:sym typeface="Wingdings" pitchFamily="2" charset="2"/>
              </a:rPr>
              <a:t>Clicar na LOV do campo “Tipo Solicitação” e verificar se o item (TERMO DE AUTORIZACAO E RESPONSABILIDADE)  é listado?</a:t>
            </a:r>
          </a:p>
          <a:p>
            <a:pPr algn="just" eaLnBrk="1" hangingPunct="1"/>
            <a:endParaRPr lang="pt-BR" altLang="pt-BR" sz="1050" b="1" dirty="0" smtClean="0">
              <a:sym typeface="Wingdings" pitchFamily="2" charset="2"/>
            </a:endParaRPr>
          </a:p>
          <a:p>
            <a:pPr algn="just" eaLnBrk="1" hangingPunct="1"/>
            <a:r>
              <a:rPr lang="pt-BR" altLang="pt-BR" sz="1050" b="1" dirty="0" smtClean="0">
                <a:solidFill>
                  <a:srgbClr val="C00000"/>
                </a:solidFill>
                <a:sym typeface="Wingdings" pitchFamily="2" charset="2"/>
              </a:rPr>
              <a:t>       Observamos que continua sendo listado o item (TERMO DE AUTORIZACAO E RESPONSABILIDADE) que o sistema justamente não permite inserir data no campo “Término em” do dependente, gerando esse erro!</a:t>
            </a:r>
            <a:endParaRPr lang="pt-BR" altLang="pt-BR" sz="1050" b="1" dirty="0" smtClean="0">
              <a:sym typeface="Wingdings" pitchFamily="2" charset="2"/>
            </a:endParaRPr>
          </a:p>
        </p:txBody>
      </p:sp>
      <p:pic>
        <p:nvPicPr>
          <p:cNvPr id="7" name="Imagem 6" descr="HVNP - ITSM ID R1148696-I1807186 - 2018.02.05 - 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4393" y="2016274"/>
            <a:ext cx="7810973" cy="3779999"/>
          </a:xfrm>
          <a:prstGeom prst="rect">
            <a:avLst/>
          </a:prstGeom>
        </p:spPr>
      </p:pic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0" y="828239"/>
            <a:ext cx="12241213" cy="62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090" tIns="55545" rIns="111090" bIns="55545">
            <a:spAutoFit/>
          </a:bodyPr>
          <a:lstStyle/>
          <a:p>
            <a:pPr algn="just" eaLnBrk="1" hangingPunct="1"/>
            <a:r>
              <a:rPr lang="pt-BR" altLang="pt-BR" sz="1100" dirty="0" smtClean="0">
                <a:solidFill>
                  <a:schemeClr val="bg1"/>
                </a:solidFill>
                <a:sym typeface="Wingdings" pitchFamily="2" charset="2"/>
              </a:rPr>
              <a:t>           Cliente reporta que ao desativar “Tipos Principais” na aba “Tipo de Solicitação” da tela “CADASTRO BÁSICO DE RELATÓRIOS MÉDICOS”, no bloco de dados “Tipos Secundários” não é inserida a data término. Desta forma o Relatório Médico cadastrado continua sendo exibido para uso na tela “SOLICITAÇÕES DE RELATÓRIOS MÉDICOS”, sem a possibilidade de selecioná-los.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011567" y="576114"/>
            <a:ext cx="886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solidFill>
                  <a:srgbClr val="FFD400"/>
                </a:solidFill>
                <a:latin typeface="Calibri" pitchFamily="34" charset="0"/>
                <a:sym typeface="Wingdings" pitchFamily="2" charset="2"/>
              </a:rPr>
              <a:t>Relatórios Médicos  com </a:t>
            </a:r>
            <a:r>
              <a:rPr lang="pt-BR" altLang="pt-BR" b="1" dirty="0" smtClean="0">
                <a:solidFill>
                  <a:srgbClr val="FFD400"/>
                </a:solidFill>
              </a:rPr>
              <a:t>”Data Termino”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just">
          <a:defRPr b="1" dirty="0">
            <a:solidFill>
              <a:srgbClr val="FF0000"/>
            </a:solidFill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11302</TotalTime>
  <Words>459</Words>
  <Application>Microsoft Office PowerPoint</Application>
  <PresentationFormat>Personalizar</PresentationFormat>
  <Paragraphs>21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ssa</dc:creator>
  <cp:lastModifiedBy>PRODESP</cp:lastModifiedBy>
  <cp:revision>597</cp:revision>
  <dcterms:created xsi:type="dcterms:W3CDTF">2013-11-06T11:30:17Z</dcterms:created>
  <dcterms:modified xsi:type="dcterms:W3CDTF">2019-08-28T17:22:22Z</dcterms:modified>
</cp:coreProperties>
</file>