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61" r:id="rId2"/>
    <p:sldId id="264" r:id="rId3"/>
    <p:sldId id="266" r:id="rId4"/>
    <p:sldId id="258" r:id="rId5"/>
    <p:sldId id="263" r:id="rId6"/>
    <p:sldId id="260" r:id="rId7"/>
    <p:sldId id="265" r:id="rId8"/>
  </p:sldIdLst>
  <p:sldSz cx="9144000" cy="6858000" type="screen4x3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023" autoAdjust="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FFF953-1D4C-4E55-9CE5-7182214BABB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pt-BR"/>
        </a:p>
      </dgm:t>
    </dgm:pt>
    <dgm:pt modelId="{C22B1645-1BBF-434E-8923-6F42D8B726C3}" type="pres">
      <dgm:prSet presAssocID="{53FFF953-1D4C-4E55-9CE5-7182214BAB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</dgm:ptLst>
  <dgm:cxnLst>
    <dgm:cxn modelId="{B3BCC971-75C7-48B6-A0CA-621CF196FCBF}" type="presOf" srcId="{53FFF953-1D4C-4E55-9CE5-7182214BABB9}" destId="{C22B1645-1BBF-434E-8923-6F42D8B726C3}" srcOrd="0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5467C-AF5F-4FE6-AF35-44886E655B79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ECBD3-A8D6-4AD8-B305-4E4D495908D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ECBD3-A8D6-4AD8-B305-4E4D495908D5}" type="slidenum">
              <a:rPr lang="pt-BR" smtClean="0"/>
              <a:t>3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86D5E9C-2F72-4F21-A798-83877DF95E90}" type="datetimeFigureOut">
              <a:rPr lang="pt-BR" smtClean="0"/>
              <a:pPr/>
              <a:t>27/10/2017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5E9C-2F72-4F21-A798-83877DF95E90}" type="datetimeFigureOut">
              <a:rPr lang="pt-BR" smtClean="0"/>
              <a:pPr/>
              <a:t>27/10/2017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86D5E9C-2F72-4F21-A798-83877DF95E90}" type="datetimeFigureOut">
              <a:rPr lang="pt-BR" smtClean="0"/>
              <a:pPr/>
              <a:t>27/10/2017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5E9C-2F72-4F21-A798-83877DF95E90}" type="datetimeFigureOut">
              <a:rPr lang="pt-BR" smtClean="0"/>
              <a:pPr/>
              <a:t>27/10/2017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5E9C-2F72-4F21-A798-83877DF95E90}" type="datetimeFigureOut">
              <a:rPr lang="pt-BR" smtClean="0"/>
              <a:pPr/>
              <a:t>27/10/2017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86D5E9C-2F72-4F21-A798-83877DF95E90}" type="datetimeFigureOut">
              <a:rPr lang="pt-BR" smtClean="0"/>
              <a:pPr/>
              <a:t>27/10/2017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86D5E9C-2F72-4F21-A798-83877DF95E90}" type="datetimeFigureOut">
              <a:rPr lang="pt-BR" smtClean="0"/>
              <a:pPr/>
              <a:t>27/10/2017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5E9C-2F72-4F21-A798-83877DF95E90}" type="datetimeFigureOut">
              <a:rPr lang="pt-BR" smtClean="0"/>
              <a:pPr/>
              <a:t>27/10/2017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5E9C-2F72-4F21-A798-83877DF95E90}" type="datetimeFigureOut">
              <a:rPr lang="pt-BR" smtClean="0"/>
              <a:pPr/>
              <a:t>27/10/2017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5E9C-2F72-4F21-A798-83877DF95E90}" type="datetimeFigureOut">
              <a:rPr lang="pt-BR" smtClean="0"/>
              <a:pPr/>
              <a:t>27/10/2017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86D5E9C-2F72-4F21-A798-83877DF95E90}" type="datetimeFigureOut">
              <a:rPr lang="pt-BR" smtClean="0"/>
              <a:pPr/>
              <a:t>27/10/2017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86D5E9C-2F72-4F21-A798-83877DF95E90}" type="datetimeFigureOut">
              <a:rPr lang="pt-BR" smtClean="0"/>
              <a:pPr/>
              <a:t>27/10/2017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428728" y="2743200"/>
            <a:ext cx="7572428" cy="1673225"/>
          </a:xfrm>
        </p:spPr>
        <p:txBody>
          <a:bodyPr/>
          <a:lstStyle/>
          <a:p>
            <a:r>
              <a:rPr lang="pt-BR" b="1" dirty="0" smtClean="0"/>
              <a:t>BOLETIM DE </a:t>
            </a:r>
            <a:r>
              <a:rPr lang="pt-BR" b="1" dirty="0" smtClean="0"/>
              <a:t>PRODUÇÃO</a:t>
            </a:r>
            <a:r>
              <a:rPr lang="pt-BR" b="1" dirty="0" smtClean="0"/>
              <a:t> </a:t>
            </a:r>
            <a:r>
              <a:rPr lang="pt-BR" b="1" dirty="0" smtClean="0"/>
              <a:t>AMBULATORIAL</a:t>
            </a:r>
            <a:endParaRPr lang="pt-BR" b="1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285852" y="1600200"/>
            <a:ext cx="7858148" cy="9906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Macro Processos de Faturamento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Instrumentos de Registro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45345" y="1600200"/>
            <a:ext cx="8358246" cy="1971676"/>
          </a:xfrm>
        </p:spPr>
        <p:txBody>
          <a:bodyPr>
            <a:normAutofit fontScale="92500"/>
          </a:bodyPr>
          <a:lstStyle/>
          <a:p>
            <a:r>
              <a:rPr lang="pt-BR" sz="2400" dirty="0" smtClean="0"/>
              <a:t>BPA Consolidado (BPA- C);</a:t>
            </a:r>
          </a:p>
          <a:p>
            <a:r>
              <a:rPr lang="pt-BR" sz="2400" dirty="0" smtClean="0"/>
              <a:t>BPC Individualizado (BPA- I);</a:t>
            </a:r>
          </a:p>
          <a:p>
            <a:pPr>
              <a:buNone/>
            </a:pPr>
            <a:endParaRPr lang="pt-BR" sz="2400" dirty="0" smtClean="0"/>
          </a:p>
          <a:p>
            <a:r>
              <a:rPr lang="pt-BR" sz="2400" dirty="0" smtClean="0"/>
              <a:t>Autorização de Procedimentos de Alta Complexidade (APAC).</a:t>
            </a:r>
          </a:p>
        </p:txBody>
      </p:sp>
      <p:sp>
        <p:nvSpPr>
          <p:cNvPr id="19" name="Chave esquerda 18"/>
          <p:cNvSpPr/>
          <p:nvPr/>
        </p:nvSpPr>
        <p:spPr>
          <a:xfrm>
            <a:off x="357158" y="1772071"/>
            <a:ext cx="214314" cy="78581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21" name="Forma 20"/>
          <p:cNvCxnSpPr/>
          <p:nvPr/>
        </p:nvCxnSpPr>
        <p:spPr>
          <a:xfrm rot="10800000" flipH="1" flipV="1">
            <a:off x="357158" y="2178834"/>
            <a:ext cx="571504" cy="1649145"/>
          </a:xfrm>
          <a:prstGeom prst="bentConnector3">
            <a:avLst>
              <a:gd name="adj1" fmla="val -4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928662" y="3643314"/>
            <a:ext cx="4929222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Procedimentos que não exigem autorização</a:t>
            </a:r>
            <a:endParaRPr lang="pt-BR" dirty="0"/>
          </a:p>
        </p:txBody>
      </p:sp>
      <p:sp>
        <p:nvSpPr>
          <p:cNvPr id="14" name="Chave esquerda 13"/>
          <p:cNvSpPr/>
          <p:nvPr/>
        </p:nvSpPr>
        <p:spPr>
          <a:xfrm>
            <a:off x="357158" y="2714620"/>
            <a:ext cx="214314" cy="78581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1000100" y="4572008"/>
            <a:ext cx="4714908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Procedimentos que exigem autorização</a:t>
            </a:r>
            <a:endParaRPr lang="pt-BR" dirty="0"/>
          </a:p>
        </p:txBody>
      </p:sp>
      <p:cxnSp>
        <p:nvCxnSpPr>
          <p:cNvPr id="30" name="Forma 20"/>
          <p:cNvCxnSpPr/>
          <p:nvPr/>
        </p:nvCxnSpPr>
        <p:spPr>
          <a:xfrm rot="10800000" flipH="1" flipV="1">
            <a:off x="357158" y="3121384"/>
            <a:ext cx="642942" cy="1613426"/>
          </a:xfrm>
          <a:prstGeom prst="bentConnector4">
            <a:avLst>
              <a:gd name="adj1" fmla="val -22626"/>
              <a:gd name="adj2" fmla="val 99959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tângulo 34"/>
          <p:cNvSpPr/>
          <p:nvPr/>
        </p:nvSpPr>
        <p:spPr>
          <a:xfrm>
            <a:off x="5286380" y="1714488"/>
            <a:ext cx="371477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5429256" y="1785926"/>
            <a:ext cx="350046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 smtClean="0"/>
              <a:t>Registros </a:t>
            </a:r>
            <a:r>
              <a:rPr lang="pt-BR" sz="1700" dirty="0" smtClean="0"/>
              <a:t>efetuados </a:t>
            </a:r>
            <a:r>
              <a:rPr lang="pt-BR" sz="1700" dirty="0" smtClean="0"/>
              <a:t>pelo  projeto S4SP. Sistemas Si3 e </a:t>
            </a:r>
            <a:r>
              <a:rPr lang="pt-BR" sz="1700" dirty="0" err="1" smtClean="0"/>
              <a:t>Salux</a:t>
            </a:r>
            <a:r>
              <a:rPr lang="pt-BR" sz="1700" dirty="0" smtClean="0"/>
              <a:t>.</a:t>
            </a:r>
            <a:endParaRPr lang="pt-BR" sz="1700" dirty="0"/>
          </a:p>
        </p:txBody>
      </p:sp>
      <p:sp>
        <p:nvSpPr>
          <p:cNvPr id="37" name="Seta para a esquerda 36"/>
          <p:cNvSpPr/>
          <p:nvPr/>
        </p:nvSpPr>
        <p:spPr>
          <a:xfrm>
            <a:off x="4714876" y="1785926"/>
            <a:ext cx="571504" cy="4286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Comparativo</a:t>
            </a:r>
            <a:endParaRPr kumimoji="0" lang="pt-BR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301932" y="1789973"/>
            <a:ext cx="4257676" cy="4425109"/>
          </a:xfrm>
          <a:prstGeom prst="rect">
            <a:avLst/>
          </a:prstGeom>
        </p:spPr>
        <p:txBody>
          <a:bodyPr>
            <a:noAutofit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Sistema Si3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Agenda o atendimento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Registra a entrada do paciente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Realiza a consulta/ procedimento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Registra a saída do paciente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Registra a execução do procedimento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Envia a produção BPA.</a:t>
            </a:r>
          </a:p>
        </p:txBody>
      </p:sp>
      <p:sp>
        <p:nvSpPr>
          <p:cNvPr id="4" name="Espaço Reservado para Conteúdo 3"/>
          <p:cNvSpPr txBox="1">
            <a:spLocks/>
          </p:cNvSpPr>
          <p:nvPr/>
        </p:nvSpPr>
        <p:spPr>
          <a:xfrm>
            <a:off x="4594112" y="1789973"/>
            <a:ext cx="4264168" cy="35433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Sistema </a:t>
            </a:r>
            <a:r>
              <a:rPr kumimoji="0" lang="pt-B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Salux</a:t>
            </a: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Recebe a produção BPA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Corrige erros Procedimentos (CBO/ CID)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Calcula BPA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Gera um arquivo e envia </a:t>
            </a:r>
            <a:r>
              <a:rPr lang="pt-BR" sz="2400" dirty="0" smtClean="0"/>
              <a:t>p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ara o SIA/ SUS. 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376840" y="2285992"/>
            <a:ext cx="8215370" cy="1588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 rot="5400000">
            <a:off x="4250529" y="2005006"/>
            <a:ext cx="357190" cy="1588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rot="5400000">
            <a:off x="2304932" y="4518718"/>
            <a:ext cx="4249185" cy="799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ipse 7"/>
          <p:cNvSpPr/>
          <p:nvPr/>
        </p:nvSpPr>
        <p:spPr>
          <a:xfrm>
            <a:off x="4286248" y="2145497"/>
            <a:ext cx="285752" cy="285752"/>
          </a:xfrm>
          <a:prstGeom prst="ellipse">
            <a:avLst/>
          </a:prstGeom>
          <a:noFill/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4321963" y="2181220"/>
            <a:ext cx="214314" cy="2143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Fluxograma: Terminação 63"/>
          <p:cNvSpPr/>
          <p:nvPr/>
        </p:nvSpPr>
        <p:spPr>
          <a:xfrm>
            <a:off x="142844" y="1785926"/>
            <a:ext cx="1687548" cy="576917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 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8" name="Fluxograma: Processo 37"/>
          <p:cNvSpPr/>
          <p:nvPr/>
        </p:nvSpPr>
        <p:spPr>
          <a:xfrm>
            <a:off x="6643702" y="5786454"/>
            <a:ext cx="1643074" cy="71438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46" name="Fluxograma: Processo 45"/>
          <p:cNvSpPr/>
          <p:nvPr/>
        </p:nvSpPr>
        <p:spPr>
          <a:xfrm>
            <a:off x="4429124" y="1714488"/>
            <a:ext cx="1440160" cy="71438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ADMISSÃO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56" name="Fluxograma: Decisão 55"/>
          <p:cNvSpPr/>
          <p:nvPr/>
        </p:nvSpPr>
        <p:spPr>
          <a:xfrm>
            <a:off x="4286248" y="2571744"/>
            <a:ext cx="1702820" cy="873351"/>
          </a:xfrm>
          <a:prstGeom prst="flowChartDecision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91490" cy="990600"/>
          </a:xfrm>
        </p:spPr>
        <p:txBody>
          <a:bodyPr>
            <a:noAutofit/>
          </a:bodyPr>
          <a:lstStyle/>
          <a:p>
            <a:r>
              <a:rPr lang="pt-BR" sz="3500" b="1" dirty="0" smtClean="0"/>
              <a:t>Processo do Faturamento BPA – SI3</a:t>
            </a:r>
            <a:endParaRPr lang="pt-BR" sz="3500" b="1" dirty="0"/>
          </a:p>
        </p:txBody>
      </p:sp>
      <p:sp>
        <p:nvSpPr>
          <p:cNvPr id="45" name="Fluxograma: Processo 44"/>
          <p:cNvSpPr/>
          <p:nvPr/>
        </p:nvSpPr>
        <p:spPr>
          <a:xfrm>
            <a:off x="2428860" y="1714488"/>
            <a:ext cx="1440160" cy="714380"/>
          </a:xfrm>
          <a:prstGeom prst="flowChartProcess">
            <a:avLst/>
          </a:prstGeom>
          <a:solidFill>
            <a:schemeClr val="accent5">
              <a:lumMod val="60000"/>
              <a:lumOff val="40000"/>
              <a:alpha val="95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RECEPÇÃO</a:t>
            </a:r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50" name="Conector reto 49"/>
          <p:cNvCxnSpPr/>
          <p:nvPr/>
        </p:nvCxnSpPr>
        <p:spPr>
          <a:xfrm flipV="1">
            <a:off x="1816537" y="2057823"/>
            <a:ext cx="598468" cy="2707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to 70"/>
          <p:cNvCxnSpPr/>
          <p:nvPr/>
        </p:nvCxnSpPr>
        <p:spPr>
          <a:xfrm>
            <a:off x="5943177" y="3000372"/>
            <a:ext cx="576000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4572000" y="2857496"/>
            <a:ext cx="11385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CADASTRADO?</a:t>
            </a:r>
            <a:endParaRPr lang="pt-BR" sz="1200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4000496" y="2714621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N</a:t>
            </a:r>
            <a:endParaRPr lang="pt-BR" sz="1200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0" y="1785926"/>
            <a:ext cx="1643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       INÍCIO DO      </a:t>
            </a:r>
          </a:p>
          <a:p>
            <a:r>
              <a:rPr lang="pt-BR" sz="1400" dirty="0" smtClean="0"/>
              <a:t>   ATENDIMENTO</a:t>
            </a:r>
            <a:endParaRPr lang="pt-BR" sz="1400" dirty="0"/>
          </a:p>
        </p:txBody>
      </p:sp>
      <p:sp>
        <p:nvSpPr>
          <p:cNvPr id="92" name="Fluxograma: Decisão 91"/>
          <p:cNvSpPr/>
          <p:nvPr/>
        </p:nvSpPr>
        <p:spPr>
          <a:xfrm>
            <a:off x="2714612" y="4714884"/>
            <a:ext cx="1643074" cy="873351"/>
          </a:xfrm>
          <a:prstGeom prst="flowChartDecision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05" name="Conector reto 104"/>
          <p:cNvCxnSpPr>
            <a:stCxn id="129" idx="2"/>
          </p:cNvCxnSpPr>
          <p:nvPr/>
        </p:nvCxnSpPr>
        <p:spPr>
          <a:xfrm rot="16200000" flipH="1">
            <a:off x="2965332" y="3426004"/>
            <a:ext cx="285752" cy="5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to 115"/>
          <p:cNvCxnSpPr/>
          <p:nvPr/>
        </p:nvCxnSpPr>
        <p:spPr>
          <a:xfrm>
            <a:off x="7959459" y="3071810"/>
            <a:ext cx="360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reto 117"/>
          <p:cNvCxnSpPr/>
          <p:nvPr/>
        </p:nvCxnSpPr>
        <p:spPr>
          <a:xfrm rot="5400000">
            <a:off x="7831232" y="3571876"/>
            <a:ext cx="999338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to 119"/>
          <p:cNvCxnSpPr/>
          <p:nvPr/>
        </p:nvCxnSpPr>
        <p:spPr>
          <a:xfrm rot="10800000">
            <a:off x="3118406" y="3571876"/>
            <a:ext cx="409680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Fluxograma: Processo 125"/>
          <p:cNvSpPr/>
          <p:nvPr/>
        </p:nvSpPr>
        <p:spPr>
          <a:xfrm>
            <a:off x="857224" y="4857760"/>
            <a:ext cx="1440160" cy="71438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CANCELA  ADMISSÃO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127" name="Fluxograma: Processo 126"/>
          <p:cNvSpPr/>
          <p:nvPr/>
        </p:nvSpPr>
        <p:spPr>
          <a:xfrm>
            <a:off x="4714876" y="4786322"/>
            <a:ext cx="1571636" cy="71438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REGISTRA </a:t>
            </a:r>
            <a:r>
              <a:rPr lang="pt-BR" sz="1300" dirty="0" smtClean="0">
                <a:solidFill>
                  <a:schemeClr val="tx1"/>
                </a:solidFill>
              </a:rPr>
              <a:t>PROCEDIMENTO</a:t>
            </a:r>
            <a:endParaRPr lang="pt-BR" sz="1300" dirty="0">
              <a:solidFill>
                <a:schemeClr val="tx1"/>
              </a:solidFill>
            </a:endParaRPr>
          </a:p>
        </p:txBody>
      </p:sp>
      <p:sp>
        <p:nvSpPr>
          <p:cNvPr id="128" name="Fluxograma: Processo 127"/>
          <p:cNvSpPr/>
          <p:nvPr/>
        </p:nvSpPr>
        <p:spPr>
          <a:xfrm>
            <a:off x="6643702" y="4786322"/>
            <a:ext cx="1440160" cy="71438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CORRIGE AS CONTAS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129" name="Fluxograma: Processo 128"/>
          <p:cNvSpPr/>
          <p:nvPr/>
        </p:nvSpPr>
        <p:spPr>
          <a:xfrm>
            <a:off x="2385132" y="2571744"/>
            <a:ext cx="1440160" cy="71438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CADASTRO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131" name="Fluxograma: Processo 130"/>
          <p:cNvSpPr/>
          <p:nvPr/>
        </p:nvSpPr>
        <p:spPr>
          <a:xfrm>
            <a:off x="6530699" y="2643182"/>
            <a:ext cx="1440160" cy="71438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EFETIVA ADMISSÃO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145" name="CaixaDeTexto 144"/>
          <p:cNvSpPr txBox="1"/>
          <p:nvPr/>
        </p:nvSpPr>
        <p:spPr>
          <a:xfrm>
            <a:off x="6072198" y="2714620"/>
            <a:ext cx="287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S</a:t>
            </a:r>
            <a:endParaRPr lang="pt-BR" sz="1200" dirty="0"/>
          </a:p>
        </p:txBody>
      </p:sp>
      <p:sp>
        <p:nvSpPr>
          <p:cNvPr id="160" name="CaixaDeTexto 159"/>
          <p:cNvSpPr txBox="1"/>
          <p:nvPr/>
        </p:nvSpPr>
        <p:spPr>
          <a:xfrm>
            <a:off x="2827615" y="5000636"/>
            <a:ext cx="13759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ATENDIMENTO?</a:t>
            </a:r>
            <a:endParaRPr lang="pt-BR" sz="1200" dirty="0"/>
          </a:p>
        </p:txBody>
      </p:sp>
      <p:cxnSp>
        <p:nvCxnSpPr>
          <p:cNvPr id="170" name="Conector de seta reta 169"/>
          <p:cNvCxnSpPr/>
          <p:nvPr/>
        </p:nvCxnSpPr>
        <p:spPr>
          <a:xfrm>
            <a:off x="6272657" y="5143512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ector reto 175"/>
          <p:cNvCxnSpPr/>
          <p:nvPr/>
        </p:nvCxnSpPr>
        <p:spPr>
          <a:xfrm rot="5400000">
            <a:off x="5072860" y="2499512"/>
            <a:ext cx="14287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CaixaDeTexto 180"/>
          <p:cNvSpPr txBox="1"/>
          <p:nvPr/>
        </p:nvSpPr>
        <p:spPr>
          <a:xfrm>
            <a:off x="2357422" y="4786322"/>
            <a:ext cx="285752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N</a:t>
            </a:r>
            <a:endParaRPr lang="pt-BR" sz="1200" dirty="0"/>
          </a:p>
        </p:txBody>
      </p:sp>
      <p:sp>
        <p:nvSpPr>
          <p:cNvPr id="182" name="CaixaDeTexto 181"/>
          <p:cNvSpPr txBox="1"/>
          <p:nvPr/>
        </p:nvSpPr>
        <p:spPr>
          <a:xfrm>
            <a:off x="4286248" y="4714884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S</a:t>
            </a:r>
            <a:endParaRPr lang="pt-BR" sz="1200" dirty="0"/>
          </a:p>
        </p:txBody>
      </p:sp>
      <p:cxnSp>
        <p:nvCxnSpPr>
          <p:cNvPr id="184" name="Conector de seta reta 183"/>
          <p:cNvCxnSpPr/>
          <p:nvPr/>
        </p:nvCxnSpPr>
        <p:spPr>
          <a:xfrm rot="5400000">
            <a:off x="7218056" y="5640728"/>
            <a:ext cx="285752" cy="5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ector de seta reta 184"/>
          <p:cNvCxnSpPr/>
          <p:nvPr/>
        </p:nvCxnSpPr>
        <p:spPr>
          <a:xfrm rot="10800000">
            <a:off x="6215074" y="6143644"/>
            <a:ext cx="428628" cy="8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luxograma: Terminação 51"/>
          <p:cNvSpPr/>
          <p:nvPr/>
        </p:nvSpPr>
        <p:spPr>
          <a:xfrm>
            <a:off x="2285984" y="3786190"/>
            <a:ext cx="2357454" cy="576917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 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2428860" y="3786191"/>
            <a:ext cx="2214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ENCAMINHA PARA  ATENDIMENTO</a:t>
            </a:r>
            <a:endParaRPr lang="pt-BR" sz="1600" dirty="0"/>
          </a:p>
        </p:txBody>
      </p:sp>
      <p:cxnSp>
        <p:nvCxnSpPr>
          <p:cNvPr id="57" name="Conector reto 56"/>
          <p:cNvCxnSpPr/>
          <p:nvPr/>
        </p:nvCxnSpPr>
        <p:spPr>
          <a:xfrm rot="10800000">
            <a:off x="4629704" y="4071942"/>
            <a:ext cx="3700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de seta reta 78"/>
          <p:cNvCxnSpPr/>
          <p:nvPr/>
        </p:nvCxnSpPr>
        <p:spPr>
          <a:xfrm rot="16200000" flipV="1">
            <a:off x="7105056" y="3461725"/>
            <a:ext cx="214310" cy="59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/>
          <p:nvPr/>
        </p:nvCxnSpPr>
        <p:spPr>
          <a:xfrm rot="5400000">
            <a:off x="3364190" y="4529070"/>
            <a:ext cx="34391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Fluxograma: Terminação 124"/>
          <p:cNvSpPr/>
          <p:nvPr/>
        </p:nvSpPr>
        <p:spPr>
          <a:xfrm>
            <a:off x="4387559" y="5857892"/>
            <a:ext cx="1830392" cy="576917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 </a:t>
            </a:r>
            <a:endParaRPr lang="pt-BR" b="1" dirty="0">
              <a:solidFill>
                <a:schemeClr val="tx1"/>
              </a:solidFill>
            </a:endParaRPr>
          </a:p>
        </p:txBody>
      </p:sp>
      <p:cxnSp>
        <p:nvCxnSpPr>
          <p:cNvPr id="132" name="Conector reto 131"/>
          <p:cNvCxnSpPr>
            <a:stCxn id="126" idx="2"/>
          </p:cNvCxnSpPr>
          <p:nvPr/>
        </p:nvCxnSpPr>
        <p:spPr>
          <a:xfrm rot="5400000">
            <a:off x="1538735" y="5605009"/>
            <a:ext cx="71438" cy="5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reto 132"/>
          <p:cNvCxnSpPr/>
          <p:nvPr/>
        </p:nvCxnSpPr>
        <p:spPr>
          <a:xfrm rot="10800000">
            <a:off x="1571604" y="5643578"/>
            <a:ext cx="485778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ector de seta reta 139"/>
          <p:cNvCxnSpPr/>
          <p:nvPr/>
        </p:nvCxnSpPr>
        <p:spPr>
          <a:xfrm rot="5400000">
            <a:off x="6179355" y="5893611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CaixaDeTexto 141"/>
          <p:cNvSpPr txBox="1"/>
          <p:nvPr/>
        </p:nvSpPr>
        <p:spPr>
          <a:xfrm>
            <a:off x="4929190" y="592933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FIM</a:t>
            </a:r>
            <a:endParaRPr lang="pt-BR" dirty="0"/>
          </a:p>
        </p:txBody>
      </p:sp>
      <p:cxnSp>
        <p:nvCxnSpPr>
          <p:cNvPr id="58" name="Conector de seta reta 57"/>
          <p:cNvCxnSpPr/>
          <p:nvPr/>
        </p:nvCxnSpPr>
        <p:spPr>
          <a:xfrm rot="10800000" flipV="1">
            <a:off x="2285984" y="5143512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de seta reta 59"/>
          <p:cNvCxnSpPr>
            <a:endCxn id="127" idx="1"/>
          </p:cNvCxnSpPr>
          <p:nvPr/>
        </p:nvCxnSpPr>
        <p:spPr>
          <a:xfrm>
            <a:off x="4329976" y="5143512"/>
            <a:ext cx="384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to 60"/>
          <p:cNvCxnSpPr/>
          <p:nvPr/>
        </p:nvCxnSpPr>
        <p:spPr>
          <a:xfrm>
            <a:off x="3857620" y="2071678"/>
            <a:ext cx="576000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de seta reta 48"/>
          <p:cNvCxnSpPr/>
          <p:nvPr/>
        </p:nvCxnSpPr>
        <p:spPr>
          <a:xfrm rot="10800000">
            <a:off x="3816055" y="3000372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ixaDeTexto 46"/>
          <p:cNvSpPr txBox="1"/>
          <p:nvPr/>
        </p:nvSpPr>
        <p:spPr>
          <a:xfrm>
            <a:off x="6715140" y="5786454"/>
            <a:ext cx="15001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TRANSFERE RELATORIOS SUS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Faturamento de Contas BPA – SI3</a:t>
            </a:r>
            <a:endParaRPr lang="pt-BR" dirty="0"/>
          </a:p>
        </p:txBody>
      </p:sp>
      <p:graphicFrame>
        <p:nvGraphicFramePr>
          <p:cNvPr id="17" name="Espaço Reservado para Conteúdo 16"/>
          <p:cNvGraphicFramePr>
            <a:graphicFrameLocks noGrp="1"/>
          </p:cNvGraphicFramePr>
          <p:nvPr>
            <p:ph sz="quarter" idx="1"/>
          </p:nvPr>
        </p:nvGraphicFramePr>
        <p:xfrm flipV="1">
          <a:off x="1071538" y="7026620"/>
          <a:ext cx="357190" cy="26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Espaço Reservado para Conteúdo 1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79446" y="2643182"/>
            <a:ext cx="2286016" cy="923330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Sistema em Produção Ambiente: </a:t>
            </a:r>
          </a:p>
          <a:p>
            <a:r>
              <a:rPr lang="pt-BR" b="1" dirty="0" smtClean="0"/>
              <a:t>Padre Bento</a:t>
            </a:r>
            <a:endParaRPr lang="pt-BR" b="1" dirty="0"/>
          </a:p>
        </p:txBody>
      </p:sp>
      <p:cxnSp>
        <p:nvCxnSpPr>
          <p:cNvPr id="10" name="Conector angulado 9"/>
          <p:cNvCxnSpPr>
            <a:stCxn id="8" idx="2"/>
          </p:cNvCxnSpPr>
          <p:nvPr/>
        </p:nvCxnSpPr>
        <p:spPr>
          <a:xfrm rot="16200000" flipH="1">
            <a:off x="1872975" y="3015991"/>
            <a:ext cx="291116" cy="1392158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14613" y="1571613"/>
            <a:ext cx="600079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luxograma: Decisão 47"/>
          <p:cNvSpPr/>
          <p:nvPr/>
        </p:nvSpPr>
        <p:spPr>
          <a:xfrm>
            <a:off x="3929058" y="2571744"/>
            <a:ext cx="1071569" cy="866785"/>
          </a:xfrm>
          <a:prstGeom prst="flowChartDecision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94" name="Conector reto 93"/>
          <p:cNvCxnSpPr/>
          <p:nvPr/>
        </p:nvCxnSpPr>
        <p:spPr>
          <a:xfrm rot="5400000">
            <a:off x="3001158" y="3999710"/>
            <a:ext cx="285752" cy="158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 reto 126"/>
          <p:cNvCxnSpPr/>
          <p:nvPr/>
        </p:nvCxnSpPr>
        <p:spPr>
          <a:xfrm rot="10800000">
            <a:off x="7858148" y="1928802"/>
            <a:ext cx="500066" cy="158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33" y="228600"/>
            <a:ext cx="8868785" cy="842946"/>
          </a:xfrm>
        </p:spPr>
        <p:txBody>
          <a:bodyPr>
            <a:normAutofit/>
          </a:bodyPr>
          <a:lstStyle/>
          <a:p>
            <a:r>
              <a:rPr lang="pt-BR" sz="3600" b="1" dirty="0" smtClean="0"/>
              <a:t>Processo do Faturamento BPA – </a:t>
            </a:r>
            <a:r>
              <a:rPr lang="pt-BR" sz="3600" b="1" dirty="0" err="1" smtClean="0"/>
              <a:t>Salux</a:t>
            </a:r>
            <a:endParaRPr lang="pt-BR" sz="3600" b="1" dirty="0"/>
          </a:p>
        </p:txBody>
      </p:sp>
      <p:sp>
        <p:nvSpPr>
          <p:cNvPr id="44" name="Fluxograma: Terminação 43"/>
          <p:cNvSpPr/>
          <p:nvPr/>
        </p:nvSpPr>
        <p:spPr>
          <a:xfrm>
            <a:off x="956372" y="1599322"/>
            <a:ext cx="1973236" cy="504056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INICIO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5" name="Fluxograma: Processo 44"/>
          <p:cNvSpPr/>
          <p:nvPr/>
        </p:nvSpPr>
        <p:spPr>
          <a:xfrm>
            <a:off x="3786182" y="1571612"/>
            <a:ext cx="1500198" cy="71438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CONFERE LANÇAMENTO DAS CONTAS</a:t>
            </a:r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50" name="Conector reto 49"/>
          <p:cNvCxnSpPr/>
          <p:nvPr/>
        </p:nvCxnSpPr>
        <p:spPr>
          <a:xfrm>
            <a:off x="2928926" y="1857364"/>
            <a:ext cx="857256" cy="158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luxograma: Processo 66"/>
          <p:cNvSpPr/>
          <p:nvPr/>
        </p:nvSpPr>
        <p:spPr>
          <a:xfrm>
            <a:off x="6286512" y="1571612"/>
            <a:ext cx="1571636" cy="71438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CONSISTE  CONTAS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73" name="Fluxograma: Processo 72"/>
          <p:cNvSpPr/>
          <p:nvPr/>
        </p:nvSpPr>
        <p:spPr>
          <a:xfrm>
            <a:off x="4857752" y="3286124"/>
            <a:ext cx="1714512" cy="576064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CORRIGE CONTAS</a:t>
            </a:r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57" name="Conector reto 56"/>
          <p:cNvCxnSpPr/>
          <p:nvPr/>
        </p:nvCxnSpPr>
        <p:spPr>
          <a:xfrm>
            <a:off x="5290706" y="1857364"/>
            <a:ext cx="1000132" cy="10989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to 73"/>
          <p:cNvCxnSpPr/>
          <p:nvPr/>
        </p:nvCxnSpPr>
        <p:spPr>
          <a:xfrm rot="5400000">
            <a:off x="3001378" y="4856746"/>
            <a:ext cx="285752" cy="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to 79"/>
          <p:cNvCxnSpPr/>
          <p:nvPr/>
        </p:nvCxnSpPr>
        <p:spPr>
          <a:xfrm>
            <a:off x="4458997" y="2428868"/>
            <a:ext cx="2606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to 83"/>
          <p:cNvCxnSpPr/>
          <p:nvPr/>
        </p:nvCxnSpPr>
        <p:spPr>
          <a:xfrm rot="5400000">
            <a:off x="3000364" y="3143248"/>
            <a:ext cx="285752" cy="158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aixaDeTexto 85"/>
          <p:cNvSpPr txBox="1"/>
          <p:nvPr/>
        </p:nvSpPr>
        <p:spPr>
          <a:xfrm>
            <a:off x="4143372" y="2857496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ERRO?</a:t>
            </a:r>
            <a:endParaRPr lang="pt-BR" sz="1200" dirty="0"/>
          </a:p>
        </p:txBody>
      </p:sp>
      <p:sp>
        <p:nvSpPr>
          <p:cNvPr id="88" name="CaixaDeTexto 87"/>
          <p:cNvSpPr txBox="1"/>
          <p:nvPr/>
        </p:nvSpPr>
        <p:spPr>
          <a:xfrm>
            <a:off x="2000232" y="5000636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S</a:t>
            </a:r>
            <a:endParaRPr lang="pt-BR" sz="1200" dirty="0"/>
          </a:p>
        </p:txBody>
      </p:sp>
      <p:sp>
        <p:nvSpPr>
          <p:cNvPr id="89" name="CaixaDeTexto 88"/>
          <p:cNvSpPr txBox="1"/>
          <p:nvPr/>
        </p:nvSpPr>
        <p:spPr>
          <a:xfrm>
            <a:off x="3929058" y="5000636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N</a:t>
            </a:r>
            <a:endParaRPr lang="pt-BR" sz="1200" dirty="0"/>
          </a:p>
        </p:txBody>
      </p:sp>
      <p:sp>
        <p:nvSpPr>
          <p:cNvPr id="93" name="Fluxograma: Terminação 92"/>
          <p:cNvSpPr/>
          <p:nvPr/>
        </p:nvSpPr>
        <p:spPr>
          <a:xfrm>
            <a:off x="6143636" y="5643578"/>
            <a:ext cx="1688947" cy="504056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FIM</a:t>
            </a:r>
            <a:endParaRPr lang="pt-BR" b="1" dirty="0">
              <a:solidFill>
                <a:schemeClr val="tx1"/>
              </a:solidFill>
            </a:endParaRPr>
          </a:p>
        </p:txBody>
      </p:sp>
      <p:cxnSp>
        <p:nvCxnSpPr>
          <p:cNvPr id="54" name="Conector reto 53"/>
          <p:cNvCxnSpPr>
            <a:stCxn id="73" idx="3"/>
          </p:cNvCxnSpPr>
          <p:nvPr/>
        </p:nvCxnSpPr>
        <p:spPr>
          <a:xfrm flipV="1">
            <a:off x="6572264" y="3571876"/>
            <a:ext cx="1785950" cy="22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>
            <a:off x="3143240" y="3000372"/>
            <a:ext cx="815692" cy="4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uxograma: Processo 42"/>
          <p:cNvSpPr/>
          <p:nvPr/>
        </p:nvSpPr>
        <p:spPr>
          <a:xfrm>
            <a:off x="2285984" y="3286124"/>
            <a:ext cx="1714512" cy="576064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CALCULA BPA</a:t>
            </a:r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47" name="Conector reto 46"/>
          <p:cNvCxnSpPr/>
          <p:nvPr/>
        </p:nvCxnSpPr>
        <p:spPr>
          <a:xfrm flipV="1">
            <a:off x="4972917" y="3000372"/>
            <a:ext cx="742091" cy="47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 rot="5400000">
            <a:off x="4386190" y="2499512"/>
            <a:ext cx="14287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/>
          <p:cNvCxnSpPr/>
          <p:nvPr/>
        </p:nvCxnSpPr>
        <p:spPr>
          <a:xfrm rot="5400000">
            <a:off x="7001686" y="2354473"/>
            <a:ext cx="14287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to 63"/>
          <p:cNvCxnSpPr/>
          <p:nvPr/>
        </p:nvCxnSpPr>
        <p:spPr>
          <a:xfrm rot="5400000" flipH="1" flipV="1">
            <a:off x="7537471" y="2750339"/>
            <a:ext cx="1642280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Fluxograma: Processo 98"/>
          <p:cNvSpPr/>
          <p:nvPr/>
        </p:nvSpPr>
        <p:spPr>
          <a:xfrm>
            <a:off x="2285984" y="4143380"/>
            <a:ext cx="1714512" cy="576064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GERA  ARQUIVO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100" name="Fluxograma: Decisão 99"/>
          <p:cNvSpPr/>
          <p:nvPr/>
        </p:nvSpPr>
        <p:spPr>
          <a:xfrm>
            <a:off x="2615464" y="4929198"/>
            <a:ext cx="1071569" cy="866785"/>
          </a:xfrm>
          <a:prstGeom prst="flowChartDecision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2" name="CaixaDeTexto 111"/>
          <p:cNvSpPr txBox="1"/>
          <p:nvPr/>
        </p:nvSpPr>
        <p:spPr>
          <a:xfrm>
            <a:off x="2786050" y="5214950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ERRO?</a:t>
            </a:r>
            <a:endParaRPr lang="pt-BR" sz="1200" dirty="0"/>
          </a:p>
        </p:txBody>
      </p:sp>
      <p:cxnSp>
        <p:nvCxnSpPr>
          <p:cNvPr id="115" name="Conector reto 114"/>
          <p:cNvCxnSpPr/>
          <p:nvPr/>
        </p:nvCxnSpPr>
        <p:spPr>
          <a:xfrm rot="5400000">
            <a:off x="5572926" y="3142454"/>
            <a:ext cx="285752" cy="158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to 119"/>
          <p:cNvCxnSpPr/>
          <p:nvPr/>
        </p:nvCxnSpPr>
        <p:spPr>
          <a:xfrm rot="5400000">
            <a:off x="1715274" y="5499908"/>
            <a:ext cx="285752" cy="158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reto 121"/>
          <p:cNvCxnSpPr/>
          <p:nvPr/>
        </p:nvCxnSpPr>
        <p:spPr>
          <a:xfrm rot="5400000">
            <a:off x="4287042" y="5499908"/>
            <a:ext cx="285752" cy="158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Fluxograma: Processo 123"/>
          <p:cNvSpPr/>
          <p:nvPr/>
        </p:nvSpPr>
        <p:spPr>
          <a:xfrm>
            <a:off x="1000100" y="5643578"/>
            <a:ext cx="1714512" cy="642942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REFAZ ARQUIVO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125" name="Fluxograma: Processo 124"/>
          <p:cNvSpPr/>
          <p:nvPr/>
        </p:nvSpPr>
        <p:spPr>
          <a:xfrm>
            <a:off x="3571868" y="5657432"/>
            <a:ext cx="1714512" cy="629087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ENVIA </a:t>
            </a:r>
            <a:r>
              <a:rPr lang="pt-BR" sz="1400" dirty="0" smtClean="0">
                <a:solidFill>
                  <a:schemeClr val="tx1"/>
                </a:solidFill>
              </a:rPr>
              <a:t>ARQUIVO PARA SIA/SUS</a:t>
            </a:r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126" name="Conector reto 125"/>
          <p:cNvCxnSpPr/>
          <p:nvPr/>
        </p:nvCxnSpPr>
        <p:spPr>
          <a:xfrm>
            <a:off x="5286380" y="5929330"/>
            <a:ext cx="857256" cy="158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ector reto 127"/>
          <p:cNvCxnSpPr/>
          <p:nvPr/>
        </p:nvCxnSpPr>
        <p:spPr>
          <a:xfrm rot="5400000">
            <a:off x="1715494" y="6428382"/>
            <a:ext cx="285752" cy="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ector reto 128"/>
          <p:cNvCxnSpPr/>
          <p:nvPr/>
        </p:nvCxnSpPr>
        <p:spPr>
          <a:xfrm>
            <a:off x="1857356" y="6572272"/>
            <a:ext cx="2577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reto 129"/>
          <p:cNvCxnSpPr/>
          <p:nvPr/>
        </p:nvCxnSpPr>
        <p:spPr>
          <a:xfrm rot="16200000" flipV="1">
            <a:off x="4287042" y="6428601"/>
            <a:ext cx="285756" cy="1592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/>
          <p:nvPr/>
        </p:nvCxnSpPr>
        <p:spPr>
          <a:xfrm>
            <a:off x="3657161" y="5357826"/>
            <a:ext cx="774849" cy="4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>
            <a:off x="1857356" y="5357826"/>
            <a:ext cx="774849" cy="4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28600"/>
            <a:ext cx="8643998" cy="9906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Faturamento de Contas BPA – </a:t>
            </a:r>
            <a:r>
              <a:rPr lang="pt-BR" dirty="0" err="1" smtClean="0"/>
              <a:t>Salux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734038" y="5870012"/>
            <a:ext cx="4195416" cy="646331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Faturamento BPA </a:t>
            </a:r>
            <a:r>
              <a:rPr lang="pt-BR" dirty="0" smtClean="0"/>
              <a:t>V</a:t>
            </a:r>
            <a:r>
              <a:rPr lang="pt-BR" dirty="0" smtClean="0"/>
              <a:t>ia </a:t>
            </a:r>
            <a:r>
              <a:rPr lang="pt-BR" dirty="0" err="1" smtClean="0"/>
              <a:t>Salux</a:t>
            </a:r>
            <a:r>
              <a:rPr lang="pt-BR" dirty="0" smtClean="0"/>
              <a:t> </a:t>
            </a:r>
            <a:r>
              <a:rPr lang="pt-BR" dirty="0" smtClean="0"/>
              <a:t>Disponível </a:t>
            </a:r>
            <a:r>
              <a:rPr lang="pt-BR" dirty="0" smtClean="0"/>
              <a:t>no Projeto S4SP.</a:t>
            </a:r>
            <a:endParaRPr lang="pt-BR" b="1" dirty="0"/>
          </a:p>
        </p:txBody>
      </p:sp>
      <p:cxnSp>
        <p:nvCxnSpPr>
          <p:cNvPr id="16" name="Conector de seta reta 15"/>
          <p:cNvCxnSpPr>
            <a:endCxn id="14" idx="0"/>
          </p:cNvCxnSpPr>
          <p:nvPr/>
        </p:nvCxnSpPr>
        <p:spPr>
          <a:xfrm rot="16200000" flipH="1">
            <a:off x="4517218" y="5555484"/>
            <a:ext cx="512186" cy="11687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FamilyRibas\Documents\Aly\trabalho\Prodesp\Salux\Manuais\Salux\Manual BPA\SXprocxcbo_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71612"/>
            <a:ext cx="7572376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1663</TotalTime>
  <Words>212</Words>
  <Application>Microsoft Office PowerPoint</Application>
  <PresentationFormat>Apresentação na tela (4:3)</PresentationFormat>
  <Paragraphs>65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Mediano</vt:lpstr>
      <vt:lpstr>Macro Processos de Faturamento</vt:lpstr>
      <vt:lpstr>Instrumentos de Registro</vt:lpstr>
      <vt:lpstr>Slide 3</vt:lpstr>
      <vt:lpstr>Processo do Faturamento BPA – SI3</vt:lpstr>
      <vt:lpstr>Faturamento de Contas BPA – SI3</vt:lpstr>
      <vt:lpstr>Processo do Faturamento BPA – Salux</vt:lpstr>
      <vt:lpstr>Faturamento de Contas BPA – Salux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152134</dc:creator>
  <cp:lastModifiedBy>Treinamento</cp:lastModifiedBy>
  <cp:revision>137</cp:revision>
  <dcterms:created xsi:type="dcterms:W3CDTF">2017-05-02T11:50:38Z</dcterms:created>
  <dcterms:modified xsi:type="dcterms:W3CDTF">2017-10-27T13:23:30Z</dcterms:modified>
</cp:coreProperties>
</file>